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5.xml" ContentType="application/vnd.openxmlformats-officedocument.drawingml.chart+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6.xml" ContentType="application/vnd.openxmlformats-officedocument.drawingml.chart+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7.xml" ContentType="application/vnd.openxmlformats-officedocument.drawingml.chart+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1.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12.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13.xml" ContentType="application/vnd.openxmlformats-officedocument.drawingml.chart+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4.xml" ContentType="application/vnd.openxmlformats-officedocument.drawingml.chart+xml"/>
  <Override PartName="/ppt/charts/chart15.xml" ContentType="application/vnd.openxmlformats-officedocument.drawingml.chart+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6.xml" ContentType="application/vnd.openxmlformats-officedocument.drawingml.chart+xml"/>
  <Override PartName="/ppt/charts/chart17.xml" ContentType="application/vnd.openxmlformats-officedocument.drawingml.chart+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8.xml" ContentType="application/vnd.openxmlformats-officedocument.drawingml.chart+xml"/>
  <Override PartName="/ppt/charts/chart19.xml" ContentType="application/vnd.openxmlformats-officedocument.drawingml.chart+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9" r:id="rId2"/>
    <p:sldId id="291" r:id="rId3"/>
    <p:sldId id="275" r:id="rId4"/>
    <p:sldId id="271" r:id="rId5"/>
    <p:sldId id="261" r:id="rId6"/>
    <p:sldId id="295" r:id="rId7"/>
    <p:sldId id="272" r:id="rId8"/>
    <p:sldId id="296" r:id="rId9"/>
    <p:sldId id="297" r:id="rId10"/>
    <p:sldId id="298" r:id="rId11"/>
    <p:sldId id="299" r:id="rId12"/>
    <p:sldId id="267" r:id="rId13"/>
    <p:sldId id="276" r:id="rId14"/>
    <p:sldId id="277" r:id="rId15"/>
    <p:sldId id="268" r:id="rId16"/>
    <p:sldId id="269" r:id="rId17"/>
    <p:sldId id="270" r:id="rId18"/>
    <p:sldId id="278" r:id="rId19"/>
    <p:sldId id="290" r:id="rId20"/>
    <p:sldId id="292" r:id="rId21"/>
    <p:sldId id="284" r:id="rId22"/>
    <p:sldId id="285" r:id="rId23"/>
    <p:sldId id="286" r:id="rId24"/>
    <p:sldId id="287" r:id="rId25"/>
    <p:sldId id="288" r:id="rId26"/>
    <p:sldId id="293" r:id="rId27"/>
    <p:sldId id="289" r:id="rId28"/>
    <p:sldId id="294" r:id="rId29"/>
    <p:sldId id="273" r:id="rId30"/>
    <p:sldId id="280" r:id="rId31"/>
    <p:sldId id="274" r:id="rId32"/>
    <p:sldId id="281" r:id="rId33"/>
    <p:sldId id="263" r:id="rId34"/>
    <p:sldId id="264" r:id="rId35"/>
    <p:sldId id="265" r:id="rId36"/>
    <p:sldId id="266" r:id="rId37"/>
    <p:sldId id="260" r:id="rId38"/>
    <p:sldId id="300" r:id="rId39"/>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098"/>
    <a:srgbClr val="FF8603"/>
    <a:srgbClr val="FF95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8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Carteira%20Ativa%20II\Resultado%20do%20Rec&#225;lculo%20Carteira%20Ativa%20II%20-%20Anu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uror\AppData\Local\Microsoft\Windows\Temporary%20Internet%20Files\Content.Outlook\2SYV3DQ9\Perfis%20de%20Investimentos.xls" TargetMode="External"/><Relationship Id="rId2"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altarf\PRESI_USO_INTERNO\SECRETARIA%20GERAL\03%20-%20Apresenta&#231;&#245;es\04%20-%20Apresenta&#231;&#227;o%20dos%20Resultados%202014\01%20-%20Apresenta&#231;&#227;o%20Resultados%202014.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nalima\AppData\Local\Microsoft\Windows\Temporary%20Internet%20Files\Content.Outlook\PCT22GNK\Graficos%20relat&#243;rio.xlsx" TargetMode="External"/><Relationship Id="rId2"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analima\AppData\Local\Microsoft\Windows\Temporary%20Internet%20Files\Content.Outlook\PCT22GNK\Graficos%20relat&#243;rio.xlsx" TargetMode="External"/><Relationship Id="rId2"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Evolu&#231;&#227;o%20dos%20Resultados%20da%20FUNCEF%20-%201994%20a%2020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Evolu&#231;&#227;o%20dos%20Resultados%20da%20FUNCEF%20-%201994%20a%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Evolu&#231;&#227;o%20dos%20Resultados%20da%20FUNCEF%20-%201994%20a%20201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Evolu&#231;&#227;o%20dos%20Resultados%20da%20FUNCEF%20-%201994%20a%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Resultados%20da%20FUNCEF\Evolu&#231;&#227;o%20dos%20Resultados%20da%20FUNCEF%20-%201994%20a%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Carteira%20Ativa%20II\Resultado%20do%20Rec&#225;lculo%20Carteira%20Ativa%20II%20-%20Anu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Carteira%20Ativa%20II\Resultado%20do%20Rec&#225;lculo%20Carteira%20Ativa%20II%20-%20Di&#225;ri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Carteira%20Ativa%20II\Resultado%20do%20Rec&#225;lculo%20Carteira%20Ativa%20II%20-%20Di&#225;ri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ltarf\GECON_USO_INTERNO\02.%20GECOP\Contabilidade\44.Hist&#243;ricos%20dos%20Resultados%20FUNCEF\Carteira%20Ativa%20II\Resultado%20do%20Rec&#225;lculo%20Carteira%20Ativa%20II%20-%20Di&#225;rio.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altarf\PRESI_USO_INTERNO\SECRETARIA%20GERAL\03%20-%20Apresenta&#231;&#245;es\04%20-%20Apresenta&#231;&#227;o%20dos%20Resultados%202014\01%20-%20Apresenta&#231;&#227;o%20Resultados%20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Resultado </a:t>
            </a:r>
            <a:r>
              <a:rPr lang="en-US" dirty="0" err="1" smtClean="0"/>
              <a:t>Anual</a:t>
            </a:r>
            <a:r>
              <a:rPr lang="en-US" baseline="0" dirty="0" smtClean="0"/>
              <a:t> – FIA CAT II</a:t>
            </a:r>
          </a:p>
          <a:p>
            <a:pPr>
              <a:defRPr/>
            </a:pPr>
            <a:endParaRPr lang="en-US" baseline="0" dirty="0" smtClean="0"/>
          </a:p>
        </c:rich>
      </c:tx>
      <c:layout/>
      <c:overlay val="0"/>
    </c:title>
    <c:autoTitleDeleted val="0"/>
    <c:plotArea>
      <c:layout>
        <c:manualLayout>
          <c:layoutTarget val="inner"/>
          <c:xMode val="edge"/>
          <c:yMode val="edge"/>
          <c:x val="0.0202578268876611"/>
          <c:y val="0.180439997083698"/>
          <c:w val="0.959484346224678"/>
          <c:h val="0.754745188101488"/>
        </c:manualLayout>
      </c:layout>
      <c:lineChart>
        <c:grouping val="stacked"/>
        <c:varyColors val="0"/>
        <c:ser>
          <c:idx val="1"/>
          <c:order val="0"/>
          <c:tx>
            <c:strRef>
              <c:f>Plan2!$C$3</c:f>
              <c:strCache>
                <c:ptCount val="1"/>
                <c:pt idx="0">
                  <c:v>Anual</c:v>
                </c:pt>
              </c:strCache>
            </c:strRef>
          </c:tx>
          <c:marker>
            <c:symbol val="none"/>
          </c:marker>
          <c:dLbls>
            <c:dLbl>
              <c:idx val="11"/>
              <c:layout>
                <c:manualLayout>
                  <c:x val="-0.0570027986833138"/>
                  <c:y val="0.0319327792359288"/>
                </c:manualLayout>
              </c:layout>
              <c:dLblPos val="r"/>
              <c:showLegendKey val="0"/>
              <c:showVal val="1"/>
              <c:showCatName val="0"/>
              <c:showSerName val="0"/>
              <c:showPercent val="0"/>
              <c:showBubbleSize val="0"/>
            </c:dLbl>
            <c:dLbl>
              <c:idx val="12"/>
              <c:layout>
                <c:manualLayout>
                  <c:x val="-0.0185703497631365"/>
                  <c:y val="0.0512822814246666"/>
                </c:manualLayout>
              </c:layout>
              <c:dLblPos val="r"/>
              <c:showLegendKey val="0"/>
              <c:showVal val="1"/>
              <c:showCatName val="0"/>
              <c:showSerName val="0"/>
              <c:showPercent val="0"/>
              <c:showBubbleSize val="0"/>
            </c:dLbl>
            <c:numFmt formatCode="#,##0_ ;[Red]\-#,##0\ " sourceLinked="0"/>
            <c:txPr>
              <a:bodyPr/>
              <a:lstStyle/>
              <a:p>
                <a:pPr>
                  <a:defRPr sz="1050"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numRef>
              <c:f>Plan2!$B$4:$B$15</c:f>
              <c:numCache>
                <c:formatCode>General</c:formatCode>
                <c:ptCount val="12"/>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numCache>
            </c:numRef>
          </c:cat>
          <c:val>
            <c:numRef>
              <c:f>Plan2!$C$4:$C$16</c:f>
              <c:numCache>
                <c:formatCode>#,##0.00</c:formatCode>
                <c:ptCount val="13"/>
                <c:pt idx="0">
                  <c:v>0.0</c:v>
                </c:pt>
                <c:pt idx="1">
                  <c:v>0.0</c:v>
                </c:pt>
                <c:pt idx="2" formatCode="_(* #,##0.00_);_(* \(#,##0.00\);_(* &quot;-&quot;??_);_(@_)">
                  <c:v>656.491</c:v>
                </c:pt>
                <c:pt idx="3" formatCode="_(* #,##0.00_);_(* \(#,##0.00\);_(* &quot;-&quot;??_);_(@_)">
                  <c:v>673.0609999999996</c:v>
                </c:pt>
                <c:pt idx="4" formatCode="_(* #,##0.00_);_(* \(#,##0.00\);_(* &quot;-&quot;??_);_(@_)">
                  <c:v>576.3419999999994</c:v>
                </c:pt>
                <c:pt idx="5" formatCode="_(* #,##0.00_);_(* \(#,##0.00\);_(* &quot;-&quot;??_);_(@_)">
                  <c:v>2362.852000000001</c:v>
                </c:pt>
                <c:pt idx="6" formatCode="_(* #,##0.00_);_(* \(#,##0.00\);_(* &quot;-&quot;??_);_(@_)">
                  <c:v>0.0</c:v>
                </c:pt>
                <c:pt idx="7" formatCode="_(* #,##0.00_);_(* \(#,##0.00\);_(* &quot;-&quot;??_);_(@_)">
                  <c:v>683.3199999999996</c:v>
                </c:pt>
                <c:pt idx="8" formatCode="_(* #,##0.00_);_(* \(#,##0.00\);_(* &quot;-&quot;??_);_(@_)">
                  <c:v>2207.19</c:v>
                </c:pt>
                <c:pt idx="9" formatCode="_(* #,##0.00_);_(* \(#,##0.00\);_(* &quot;-&quot;??_);_(@_)">
                  <c:v>1228.04</c:v>
                </c:pt>
                <c:pt idx="10" formatCode="_(* #,##0.00_);_(* \(#,##0.00\);_(* &quot;-&quot;??_);_(@_)">
                  <c:v>-628.67</c:v>
                </c:pt>
                <c:pt idx="11" formatCode="_(* #,##0.00_);_(* \(#,##0.00\);_(* &quot;-&quot;??_);_(@_)">
                  <c:v>-933.58</c:v>
                </c:pt>
                <c:pt idx="12" formatCode="_(* #,##0.00_);_(* \(#,##0.00\);_(* &quot;-&quot;??_);_(@_)">
                  <c:v>-2095.16</c:v>
                </c:pt>
              </c:numCache>
            </c:numRef>
          </c:val>
          <c:smooth val="0"/>
        </c:ser>
        <c:dLbls>
          <c:showLegendKey val="0"/>
          <c:showVal val="0"/>
          <c:showCatName val="0"/>
          <c:showSerName val="0"/>
          <c:showPercent val="0"/>
          <c:showBubbleSize val="0"/>
        </c:dLbls>
        <c:marker val="1"/>
        <c:smooth val="0"/>
        <c:axId val="-2146358648"/>
        <c:axId val="-2146355544"/>
      </c:lineChart>
      <c:catAx>
        <c:axId val="-2146358648"/>
        <c:scaling>
          <c:orientation val="minMax"/>
        </c:scaling>
        <c:delete val="0"/>
        <c:axPos val="b"/>
        <c:numFmt formatCode="General" sourceLinked="1"/>
        <c:majorTickMark val="out"/>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2146355544"/>
        <c:crosses val="autoZero"/>
        <c:auto val="1"/>
        <c:lblAlgn val="ctr"/>
        <c:lblOffset val="100"/>
        <c:noMultiLvlLbl val="0"/>
      </c:catAx>
      <c:valAx>
        <c:axId val="-2146355544"/>
        <c:scaling>
          <c:orientation val="minMax"/>
        </c:scaling>
        <c:delete val="1"/>
        <c:axPos val="l"/>
        <c:numFmt formatCode="#,##0.00" sourceLinked="1"/>
        <c:majorTickMark val="out"/>
        <c:minorTickMark val="none"/>
        <c:tickLblPos val="none"/>
        <c:crossAx val="-2146358648"/>
        <c:crosses val="autoZero"/>
        <c:crossBetween val="between"/>
      </c:valAx>
    </c:plotArea>
    <c:plotVisOnly val="1"/>
    <c:dispBlanksAs val="zero"/>
    <c:showDLblsOverMax val="0"/>
  </c:chart>
  <c:spPr>
    <a:ln w="9525">
      <a:solidFill>
        <a:srgbClr val="000000"/>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0208837649127029"/>
          <c:y val="0.056501232150562"/>
          <c:w val="0.957796127484887"/>
          <c:h val="0.677487047158655"/>
        </c:manualLayout>
      </c:layout>
      <c:lineChart>
        <c:grouping val="standard"/>
        <c:varyColors val="0"/>
        <c:ser>
          <c:idx val="2"/>
          <c:order val="0"/>
          <c:tx>
            <c:strRef>
              <c:f>Gráficos!$G$273</c:f>
              <c:strCache>
                <c:ptCount val="1"/>
                <c:pt idx="0">
                  <c:v>CRESCIMENTO</c:v>
                </c:pt>
              </c:strCache>
            </c:strRef>
          </c:tx>
          <c:spPr>
            <a:ln>
              <a:solidFill>
                <a:srgbClr val="00B050"/>
              </a:solidFill>
              <a:prstDash val="solid"/>
            </a:ln>
          </c:spPr>
          <c:marker>
            <c:symbol val="none"/>
          </c:marker>
          <c:dPt>
            <c:idx val="10"/>
            <c:bubble3D val="0"/>
            <c:spPr>
              <a:ln>
                <a:solidFill>
                  <a:srgbClr val="00B050"/>
                </a:solidFill>
                <a:prstDash val="solid"/>
              </a:ln>
            </c:spPr>
          </c:dPt>
          <c:dPt>
            <c:idx val="11"/>
            <c:bubble3D val="0"/>
            <c:spPr>
              <a:ln>
                <a:solidFill>
                  <a:srgbClr val="00B050"/>
                </a:solidFill>
                <a:prstDash val="solid"/>
              </a:ln>
            </c:spPr>
          </c:dPt>
          <c:dLbls>
            <c:dLbl>
              <c:idx val="5"/>
              <c:layout>
                <c:manualLayout>
                  <c:x val="-0.0319734518344369"/>
                  <c:y val="0.0297670709152538"/>
                </c:manualLayout>
              </c:layout>
              <c:dLblPos val="r"/>
              <c:showLegendKey val="0"/>
              <c:showVal val="1"/>
              <c:showCatName val="0"/>
              <c:showSerName val="0"/>
              <c:showPercent val="0"/>
              <c:showBubbleSize val="0"/>
            </c:dLbl>
            <c:dLbl>
              <c:idx val="6"/>
              <c:layout>
                <c:manualLayout>
                  <c:x val="-0.0320246635837188"/>
                  <c:y val="0.0419211170573193"/>
                </c:manualLayout>
              </c:layout>
              <c:dLblPos val="r"/>
              <c:showLegendKey val="0"/>
              <c:showVal val="1"/>
              <c:showCatName val="0"/>
              <c:showSerName val="0"/>
              <c:showPercent val="0"/>
              <c:showBubbleSize val="0"/>
            </c:dLbl>
            <c:dLbl>
              <c:idx val="7"/>
              <c:layout>
                <c:manualLayout>
                  <c:x val="-0.0264150897220673"/>
                  <c:y val="-0.040354353430659"/>
                </c:manualLayout>
              </c:layout>
              <c:dLblPos val="r"/>
              <c:showLegendKey val="0"/>
              <c:showVal val="1"/>
              <c:showCatName val="0"/>
              <c:showSerName val="0"/>
              <c:showPercent val="0"/>
              <c:showBubbleSize val="0"/>
            </c:dLbl>
            <c:numFmt formatCode="0.0%" sourceLinked="0"/>
            <c:txPr>
              <a:bodyPr/>
              <a:lstStyle/>
              <a:p>
                <a:pPr>
                  <a:defRPr sz="1200" b="1" i="0" u="none" strike="noStrike" baseline="0">
                    <a:solidFill>
                      <a:srgbClr val="339966"/>
                    </a:solidFill>
                    <a:latin typeface="Calibri"/>
                    <a:ea typeface="Calibri"/>
                    <a:cs typeface="Calibri"/>
                  </a:defRPr>
                </a:pPr>
                <a:endParaRPr lang="en-US"/>
              </a:p>
            </c:txPr>
            <c:dLblPos val="t"/>
            <c:showLegendKey val="0"/>
            <c:showVal val="1"/>
            <c:showCatName val="0"/>
            <c:showSerName val="0"/>
            <c:showPercent val="0"/>
            <c:showBubbleSize val="0"/>
            <c:showLeaderLines val="0"/>
          </c:dLbls>
          <c:cat>
            <c:numRef>
              <c:f>Gráficos!$F$274:$F$286</c:f>
              <c:numCache>
                <c:formatCode>General</c:formatCode>
                <c:ptCount val="12"/>
                <c:pt idx="0">
                  <c:v>2003.0</c:v>
                </c:pt>
                <c:pt idx="1">
                  <c:v>2004.0</c:v>
                </c:pt>
                <c:pt idx="2">
                  <c:v>2005.0</c:v>
                </c:pt>
                <c:pt idx="3">
                  <c:v>2006.0</c:v>
                </c:pt>
                <c:pt idx="4">
                  <c:v>2007.0</c:v>
                </c:pt>
                <c:pt idx="5">
                  <c:v>2008.0</c:v>
                </c:pt>
                <c:pt idx="6">
                  <c:v>2009.0</c:v>
                </c:pt>
                <c:pt idx="7">
                  <c:v>2010.0</c:v>
                </c:pt>
                <c:pt idx="8">
                  <c:v>2011.0</c:v>
                </c:pt>
                <c:pt idx="9" formatCode="@">
                  <c:v>2012.0</c:v>
                </c:pt>
                <c:pt idx="10">
                  <c:v>2013.0</c:v>
                </c:pt>
                <c:pt idx="11">
                  <c:v>2014.0</c:v>
                </c:pt>
              </c:numCache>
            </c:numRef>
          </c:cat>
          <c:val>
            <c:numRef>
              <c:f>Gráficos!$G$274:$G$286</c:f>
              <c:numCache>
                <c:formatCode>0.0%</c:formatCode>
                <c:ptCount val="12"/>
                <c:pt idx="0">
                  <c:v>0.29</c:v>
                </c:pt>
                <c:pt idx="1">
                  <c:v>0.26</c:v>
                </c:pt>
                <c:pt idx="2">
                  <c:v>0.29</c:v>
                </c:pt>
                <c:pt idx="3">
                  <c:v>0.31</c:v>
                </c:pt>
                <c:pt idx="4">
                  <c:v>0.42</c:v>
                </c:pt>
                <c:pt idx="5">
                  <c:v>0.38</c:v>
                </c:pt>
                <c:pt idx="6">
                  <c:v>0.43</c:v>
                </c:pt>
                <c:pt idx="7">
                  <c:v>0.5</c:v>
                </c:pt>
                <c:pt idx="8">
                  <c:v>0.49</c:v>
                </c:pt>
                <c:pt idx="9">
                  <c:v>0.52</c:v>
                </c:pt>
                <c:pt idx="10">
                  <c:v>0.5148</c:v>
                </c:pt>
                <c:pt idx="11">
                  <c:v>0.486173980654049</c:v>
                </c:pt>
              </c:numCache>
            </c:numRef>
          </c:val>
          <c:smooth val="0"/>
        </c:ser>
        <c:ser>
          <c:idx val="0"/>
          <c:order val="1"/>
          <c:tx>
            <c:strRef>
              <c:f>Gráficos!$H$273</c:f>
              <c:strCache>
                <c:ptCount val="1"/>
                <c:pt idx="0">
                  <c:v>INFLAÇÃO</c:v>
                </c:pt>
              </c:strCache>
            </c:strRef>
          </c:tx>
          <c:spPr>
            <a:ln>
              <a:solidFill>
                <a:schemeClr val="tx2"/>
              </a:solidFill>
            </a:ln>
          </c:spPr>
          <c:marker>
            <c:symbol val="none"/>
          </c:marker>
          <c:dPt>
            <c:idx val="10"/>
            <c:bubble3D val="0"/>
            <c:spPr>
              <a:ln>
                <a:solidFill>
                  <a:schemeClr val="tx2"/>
                </a:solidFill>
                <a:prstDash val="solid"/>
              </a:ln>
            </c:spPr>
          </c:dPt>
          <c:dPt>
            <c:idx val="11"/>
            <c:bubble3D val="0"/>
            <c:spPr>
              <a:ln>
                <a:solidFill>
                  <a:schemeClr val="tx2"/>
                </a:solidFill>
                <a:prstDash val="solid"/>
              </a:ln>
            </c:spPr>
          </c:dPt>
          <c:dLbls>
            <c:dLbl>
              <c:idx val="5"/>
              <c:layout>
                <c:manualLayout>
                  <c:x val="-0.0310405643738976"/>
                  <c:y val="-0.0370601013127147"/>
                </c:manualLayout>
              </c:layout>
              <c:dLblPos val="r"/>
              <c:showLegendKey val="0"/>
              <c:showVal val="1"/>
              <c:showCatName val="0"/>
              <c:showSerName val="0"/>
              <c:showPercent val="0"/>
              <c:showBubbleSize val="0"/>
            </c:dLbl>
            <c:dLbl>
              <c:idx val="6"/>
              <c:layout>
                <c:manualLayout>
                  <c:x val="-0.0267173270007916"/>
                  <c:y val="-0.0492414456176385"/>
                </c:manualLayout>
              </c:layout>
              <c:dLblPos val="r"/>
              <c:showLegendKey val="0"/>
              <c:showVal val="1"/>
              <c:showCatName val="0"/>
              <c:showSerName val="0"/>
              <c:showPercent val="0"/>
              <c:showBubbleSize val="0"/>
            </c:dLbl>
            <c:dLbl>
              <c:idx val="7"/>
              <c:layout>
                <c:manualLayout>
                  <c:x val="-0.0235895657180729"/>
                  <c:y val="0.040354353430659"/>
                </c:manualLayout>
              </c:layout>
              <c:dLblPos val="r"/>
              <c:showLegendKey val="0"/>
              <c:showVal val="1"/>
              <c:showCatName val="0"/>
              <c:showSerName val="0"/>
              <c:showPercent val="0"/>
              <c:showBubbleSize val="0"/>
            </c:dLbl>
            <c:numFmt formatCode="0.0%" sourceLinked="0"/>
            <c:txPr>
              <a:bodyPr/>
              <a:lstStyle/>
              <a:p>
                <a:pPr>
                  <a:defRPr sz="1200" b="1" i="0" u="none" strike="noStrike" baseline="0">
                    <a:solidFill>
                      <a:srgbClr val="333399"/>
                    </a:solidFill>
                    <a:latin typeface="Calibri"/>
                    <a:ea typeface="Calibri"/>
                    <a:cs typeface="Calibri"/>
                  </a:defRPr>
                </a:pPr>
                <a:endParaRPr lang="en-US"/>
              </a:p>
            </c:txPr>
            <c:dLblPos val="b"/>
            <c:showLegendKey val="0"/>
            <c:showVal val="1"/>
            <c:showCatName val="0"/>
            <c:showSerName val="0"/>
            <c:showPercent val="0"/>
            <c:showBubbleSize val="0"/>
            <c:showLeaderLines val="0"/>
          </c:dLbls>
          <c:cat>
            <c:numRef>
              <c:f>Gráficos!$F$274:$F$286</c:f>
              <c:numCache>
                <c:formatCode>General</c:formatCode>
                <c:ptCount val="12"/>
                <c:pt idx="0">
                  <c:v>2003.0</c:v>
                </c:pt>
                <c:pt idx="1">
                  <c:v>2004.0</c:v>
                </c:pt>
                <c:pt idx="2">
                  <c:v>2005.0</c:v>
                </c:pt>
                <c:pt idx="3">
                  <c:v>2006.0</c:v>
                </c:pt>
                <c:pt idx="4">
                  <c:v>2007.0</c:v>
                </c:pt>
                <c:pt idx="5">
                  <c:v>2008.0</c:v>
                </c:pt>
                <c:pt idx="6">
                  <c:v>2009.0</c:v>
                </c:pt>
                <c:pt idx="7">
                  <c:v>2010.0</c:v>
                </c:pt>
                <c:pt idx="8">
                  <c:v>2011.0</c:v>
                </c:pt>
                <c:pt idx="9" formatCode="@">
                  <c:v>2012.0</c:v>
                </c:pt>
                <c:pt idx="10">
                  <c:v>2013.0</c:v>
                </c:pt>
                <c:pt idx="11">
                  <c:v>2014.0</c:v>
                </c:pt>
              </c:numCache>
            </c:numRef>
          </c:cat>
          <c:val>
            <c:numRef>
              <c:f>Gráficos!$H$274:$H$286</c:f>
              <c:numCache>
                <c:formatCode>0.0%</c:formatCode>
                <c:ptCount val="12"/>
                <c:pt idx="0">
                  <c:v>0.25</c:v>
                </c:pt>
                <c:pt idx="1">
                  <c:v>0.26</c:v>
                </c:pt>
                <c:pt idx="2">
                  <c:v>0.28</c:v>
                </c:pt>
                <c:pt idx="3">
                  <c:v>0.28</c:v>
                </c:pt>
                <c:pt idx="4">
                  <c:v>0.25</c:v>
                </c:pt>
                <c:pt idx="5">
                  <c:v>0.44</c:v>
                </c:pt>
                <c:pt idx="6">
                  <c:v>0.45</c:v>
                </c:pt>
                <c:pt idx="7">
                  <c:v>0.42</c:v>
                </c:pt>
                <c:pt idx="8">
                  <c:v>0.43</c:v>
                </c:pt>
                <c:pt idx="9">
                  <c:v>0.42</c:v>
                </c:pt>
                <c:pt idx="10">
                  <c:v>0.4299</c:v>
                </c:pt>
                <c:pt idx="11">
                  <c:v>0.42935609983008</c:v>
                </c:pt>
              </c:numCache>
            </c:numRef>
          </c:val>
          <c:smooth val="0"/>
        </c:ser>
        <c:ser>
          <c:idx val="1"/>
          <c:order val="2"/>
          <c:tx>
            <c:strRef>
              <c:f>Gráficos!$I$273</c:f>
              <c:strCache>
                <c:ptCount val="1"/>
                <c:pt idx="0">
                  <c:v>JUROS</c:v>
                </c:pt>
              </c:strCache>
            </c:strRef>
          </c:tx>
          <c:spPr>
            <a:ln>
              <a:solidFill>
                <a:srgbClr val="FF0000"/>
              </a:solidFill>
              <a:prstDash val="solid"/>
            </a:ln>
          </c:spPr>
          <c:marker>
            <c:symbol val="none"/>
          </c:marker>
          <c:dPt>
            <c:idx val="10"/>
            <c:bubble3D val="0"/>
          </c:dPt>
          <c:dPt>
            <c:idx val="11"/>
            <c:bubble3D val="0"/>
          </c:dPt>
          <c:dLbls>
            <c:numFmt formatCode="0.0%" sourceLinked="0"/>
            <c:txPr>
              <a:bodyPr/>
              <a:lstStyle/>
              <a:p>
                <a:pPr>
                  <a:defRPr sz="1200" b="1" i="0" u="none" strike="noStrike" baseline="0">
                    <a:solidFill>
                      <a:srgbClr val="FF0000"/>
                    </a:solidFill>
                    <a:latin typeface="Calibri"/>
                    <a:ea typeface="Calibri"/>
                    <a:cs typeface="Calibri"/>
                  </a:defRPr>
                </a:pPr>
                <a:endParaRPr lang="en-US"/>
              </a:p>
            </c:txPr>
            <c:dLblPos val="t"/>
            <c:showLegendKey val="0"/>
            <c:showVal val="1"/>
            <c:showCatName val="0"/>
            <c:showSerName val="0"/>
            <c:showPercent val="0"/>
            <c:showBubbleSize val="0"/>
            <c:showLeaderLines val="0"/>
          </c:dLbls>
          <c:cat>
            <c:numRef>
              <c:f>Gráficos!$F$274:$F$286</c:f>
              <c:numCache>
                <c:formatCode>General</c:formatCode>
                <c:ptCount val="12"/>
                <c:pt idx="0">
                  <c:v>2003.0</c:v>
                </c:pt>
                <c:pt idx="1">
                  <c:v>2004.0</c:v>
                </c:pt>
                <c:pt idx="2">
                  <c:v>2005.0</c:v>
                </c:pt>
                <c:pt idx="3">
                  <c:v>2006.0</c:v>
                </c:pt>
                <c:pt idx="4">
                  <c:v>2007.0</c:v>
                </c:pt>
                <c:pt idx="5">
                  <c:v>2008.0</c:v>
                </c:pt>
                <c:pt idx="6">
                  <c:v>2009.0</c:v>
                </c:pt>
                <c:pt idx="7">
                  <c:v>2010.0</c:v>
                </c:pt>
                <c:pt idx="8">
                  <c:v>2011.0</c:v>
                </c:pt>
                <c:pt idx="9" formatCode="@">
                  <c:v>2012.0</c:v>
                </c:pt>
                <c:pt idx="10">
                  <c:v>2013.0</c:v>
                </c:pt>
                <c:pt idx="11">
                  <c:v>2014.0</c:v>
                </c:pt>
              </c:numCache>
            </c:numRef>
          </c:cat>
          <c:val>
            <c:numRef>
              <c:f>Gráficos!$I$274:$I$286</c:f>
              <c:numCache>
                <c:formatCode>0.0%</c:formatCode>
                <c:ptCount val="12"/>
                <c:pt idx="0">
                  <c:v>0.47</c:v>
                </c:pt>
                <c:pt idx="1">
                  <c:v>0.47</c:v>
                </c:pt>
                <c:pt idx="2">
                  <c:v>0.43</c:v>
                </c:pt>
                <c:pt idx="3">
                  <c:v>0.42</c:v>
                </c:pt>
                <c:pt idx="4">
                  <c:v>0.33</c:v>
                </c:pt>
                <c:pt idx="5">
                  <c:v>0.19</c:v>
                </c:pt>
                <c:pt idx="6">
                  <c:v>0.12</c:v>
                </c:pt>
                <c:pt idx="7">
                  <c:v>0.08</c:v>
                </c:pt>
                <c:pt idx="8">
                  <c:v>0.08</c:v>
                </c:pt>
                <c:pt idx="9">
                  <c:v>0.06</c:v>
                </c:pt>
                <c:pt idx="10">
                  <c:v>0.0553</c:v>
                </c:pt>
                <c:pt idx="11">
                  <c:v>0.0844699195158712</c:v>
                </c:pt>
              </c:numCache>
            </c:numRef>
          </c:val>
          <c:smooth val="0"/>
        </c:ser>
        <c:dLbls>
          <c:showLegendKey val="0"/>
          <c:showVal val="0"/>
          <c:showCatName val="0"/>
          <c:showSerName val="0"/>
          <c:showPercent val="0"/>
          <c:showBubbleSize val="0"/>
        </c:dLbls>
        <c:marker val="1"/>
        <c:smooth val="0"/>
        <c:axId val="-2125492632"/>
        <c:axId val="-2125498632"/>
      </c:lineChart>
      <c:catAx>
        <c:axId val="-2125492632"/>
        <c:scaling>
          <c:orientation val="minMax"/>
        </c:scaling>
        <c:delete val="0"/>
        <c:axPos val="b"/>
        <c:numFmt formatCode="@" sourceLinked="0"/>
        <c:majorTickMark val="out"/>
        <c:minorTickMark val="none"/>
        <c:tickLblPos val="nextTo"/>
        <c:txPr>
          <a:bodyPr rot="-2700000" vert="horz"/>
          <a:lstStyle/>
          <a:p>
            <a:pPr>
              <a:defRPr sz="1400" b="1" i="0" u="none" strike="noStrike" baseline="0">
                <a:solidFill>
                  <a:srgbClr val="000000"/>
                </a:solidFill>
                <a:latin typeface="Calibri"/>
                <a:ea typeface="Calibri"/>
                <a:cs typeface="Calibri"/>
              </a:defRPr>
            </a:pPr>
            <a:endParaRPr lang="en-US"/>
          </a:p>
        </c:txPr>
        <c:crossAx val="-2125498632"/>
        <c:crosses val="autoZero"/>
        <c:auto val="1"/>
        <c:lblAlgn val="ctr"/>
        <c:lblOffset val="100"/>
        <c:tickLblSkip val="1"/>
        <c:tickMarkSkip val="1"/>
        <c:noMultiLvlLbl val="0"/>
      </c:catAx>
      <c:valAx>
        <c:axId val="-2125498632"/>
        <c:scaling>
          <c:orientation val="minMax"/>
        </c:scaling>
        <c:delete val="1"/>
        <c:axPos val="l"/>
        <c:numFmt formatCode="0.0%" sourceLinked="1"/>
        <c:majorTickMark val="out"/>
        <c:minorTickMark val="none"/>
        <c:tickLblPos val="nextTo"/>
        <c:crossAx val="-2125492632"/>
        <c:crosses val="autoZero"/>
        <c:crossBetween val="between"/>
      </c:valAx>
    </c:plotArea>
    <c:legend>
      <c:legendPos val="r"/>
      <c:layout>
        <c:manualLayout>
          <c:xMode val="edge"/>
          <c:yMode val="edge"/>
          <c:x val="0.127828422333223"/>
          <c:y val="0.0158121780614169"/>
          <c:w val="0.745945296415281"/>
          <c:h val="0.0648651117825576"/>
        </c:manualLayout>
      </c:layout>
      <c:overlay val="0"/>
      <c:txPr>
        <a:bodyPr/>
        <a:lstStyle/>
        <a:p>
          <a:pPr>
            <a:defRPr sz="1010" b="1"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14484839880452"/>
          <c:y val="0.040571686132557"/>
          <c:w val="0.938892832570686"/>
          <c:h val="0.866064939846714"/>
        </c:manualLayout>
      </c:layout>
      <c:lineChart>
        <c:grouping val="standard"/>
        <c:varyColors val="0"/>
        <c:ser>
          <c:idx val="0"/>
          <c:order val="0"/>
          <c:tx>
            <c:strRef>
              <c:f>'Ações Judiciais'!$B$4</c:f>
              <c:strCache>
                <c:ptCount val="1"/>
                <c:pt idx="0">
                  <c:v>Polo Passivo</c:v>
                </c:pt>
              </c:strCache>
            </c:strRef>
          </c:tx>
          <c:spPr>
            <a:ln>
              <a:solidFill>
                <a:srgbClr val="FF0000"/>
              </a:solidFill>
            </a:ln>
          </c:spPr>
          <c:marker>
            <c:spPr>
              <a:solidFill>
                <a:srgbClr val="FF0000"/>
              </a:solidFill>
              <a:ln>
                <a:solidFill>
                  <a:srgbClr val="FF0000"/>
                </a:solidFill>
              </a:ln>
            </c:spPr>
          </c:marker>
          <c:dLbls>
            <c:dLbl>
              <c:idx val="0"/>
              <c:layout>
                <c:manualLayout>
                  <c:x val="-0.0399800099950025"/>
                  <c:y val="-0.0456397718011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7976011994003"/>
                  <c:y val="-0.039119804400977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439780109945028"/>
                  <c:y val="-0.0456397718011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1984007996002"/>
                  <c:y val="-0.04237978810105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479760119940031"/>
                  <c:y val="-0.04237978810105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63968015992004"/>
                  <c:y val="-0.04237978810105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564209340724594"/>
                  <c:y val="-0.03026867451624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39930034982509"/>
                  <c:y val="-0.016299918500407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i="0" u="none" strike="noStrike" baseline="0">
                    <a:solidFill>
                      <a:srgbClr val="00206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'Ações Judiciais'!$C$3:$L$3</c:f>
              <c:numCache>
                <c:formatCode>yyyy</c:formatCode>
                <c:ptCount val="10"/>
                <c:pt idx="0">
                  <c:v>38353.0</c:v>
                </c:pt>
                <c:pt idx="1">
                  <c:v>38718.0</c:v>
                </c:pt>
                <c:pt idx="2">
                  <c:v>39083.0</c:v>
                </c:pt>
                <c:pt idx="3">
                  <c:v>39448.0</c:v>
                </c:pt>
                <c:pt idx="4">
                  <c:v>39814.0</c:v>
                </c:pt>
                <c:pt idx="5">
                  <c:v>40179.0</c:v>
                </c:pt>
                <c:pt idx="6">
                  <c:v>40544.0</c:v>
                </c:pt>
                <c:pt idx="7">
                  <c:v>40909.0</c:v>
                </c:pt>
                <c:pt idx="8">
                  <c:v>41275.0</c:v>
                </c:pt>
                <c:pt idx="9" formatCode="General">
                  <c:v>2014.0</c:v>
                </c:pt>
              </c:numCache>
            </c:numRef>
          </c:cat>
          <c:val>
            <c:numRef>
              <c:f>'Ações Judiciais'!$C$4:$L$4</c:f>
              <c:numCache>
                <c:formatCode>#,##0</c:formatCode>
                <c:ptCount val="10"/>
                <c:pt idx="0">
                  <c:v>5689.0</c:v>
                </c:pt>
                <c:pt idx="1">
                  <c:v>7197.0</c:v>
                </c:pt>
                <c:pt idx="2">
                  <c:v>8586.0</c:v>
                </c:pt>
                <c:pt idx="3">
                  <c:v>9628.0</c:v>
                </c:pt>
                <c:pt idx="4">
                  <c:v>10583.0</c:v>
                </c:pt>
                <c:pt idx="5">
                  <c:v>12196.0</c:v>
                </c:pt>
                <c:pt idx="6">
                  <c:v>17111.0</c:v>
                </c:pt>
                <c:pt idx="7">
                  <c:v>16504.0</c:v>
                </c:pt>
                <c:pt idx="8">
                  <c:v>15281.0</c:v>
                </c:pt>
                <c:pt idx="9">
                  <c:v>13810.0</c:v>
                </c:pt>
              </c:numCache>
            </c:numRef>
          </c:val>
          <c:smooth val="0"/>
        </c:ser>
        <c:dLbls>
          <c:showLegendKey val="0"/>
          <c:showVal val="0"/>
          <c:showCatName val="0"/>
          <c:showSerName val="0"/>
          <c:showPercent val="0"/>
          <c:showBubbleSize val="0"/>
        </c:dLbls>
        <c:marker val="1"/>
        <c:smooth val="0"/>
        <c:axId val="-2093581976"/>
        <c:axId val="-2093716824"/>
      </c:lineChart>
      <c:catAx>
        <c:axId val="-2093581976"/>
        <c:scaling>
          <c:orientation val="minMax"/>
        </c:scaling>
        <c:delete val="0"/>
        <c:axPos val="b"/>
        <c:numFmt formatCode="yyyy" sourceLinked="1"/>
        <c:majorTickMark val="out"/>
        <c:minorTickMark val="none"/>
        <c:tickLblPos val="nextTo"/>
        <c:txPr>
          <a:bodyPr rot="0" vert="horz"/>
          <a:lstStyle/>
          <a:p>
            <a:pPr>
              <a:defRPr sz="1400" b="1" i="0" u="none" strike="noStrike" baseline="0">
                <a:solidFill>
                  <a:srgbClr val="000000"/>
                </a:solidFill>
                <a:latin typeface="Arial"/>
                <a:ea typeface="Arial"/>
                <a:cs typeface="Arial"/>
              </a:defRPr>
            </a:pPr>
            <a:endParaRPr lang="en-US"/>
          </a:p>
        </c:txPr>
        <c:crossAx val="-2093716824"/>
        <c:crosses val="autoZero"/>
        <c:auto val="1"/>
        <c:lblAlgn val="ctr"/>
        <c:lblOffset val="100"/>
        <c:noMultiLvlLbl val="1"/>
      </c:catAx>
      <c:valAx>
        <c:axId val="-2093716824"/>
        <c:scaling>
          <c:orientation val="minMax"/>
        </c:scaling>
        <c:delete val="1"/>
        <c:axPos val="l"/>
        <c:numFmt formatCode="#,##0" sourceLinked="1"/>
        <c:majorTickMark val="out"/>
        <c:minorTickMark val="none"/>
        <c:tickLblPos val="nextTo"/>
        <c:crossAx val="-2093581976"/>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a:latin typeface="Arial" pitchFamily="34" charset="0"/>
                <a:cs typeface="Arial" pitchFamily="34" charset="0"/>
              </a:rPr>
              <a:t>Provisionamento do Contencioso Previdenciário</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654009093933681"/>
          <c:y val="0.183337557315692"/>
          <c:w val="0.640183850258155"/>
          <c:h val="0.814581302433965"/>
        </c:manualLayout>
      </c:layout>
      <c:pie3DChart>
        <c:varyColors val="1"/>
        <c:ser>
          <c:idx val="0"/>
          <c:order val="0"/>
          <c:explosion val="25"/>
          <c:dLbls>
            <c:txPr>
              <a:bodyPr/>
              <a:lstStyle/>
              <a:p>
                <a:pPr>
                  <a:defRPr sz="1100">
                    <a:latin typeface="Arial" pitchFamily="34" charset="0"/>
                    <a:cs typeface="Arial" pitchFamily="34" charset="0"/>
                  </a:defRPr>
                </a:pPr>
                <a:endParaRPr lang="en-US"/>
              </a:p>
            </c:txPr>
            <c:dLblPos val="bestFit"/>
            <c:showLegendKey val="0"/>
            <c:showVal val="1"/>
            <c:showCatName val="0"/>
            <c:showSerName val="0"/>
            <c:showPercent val="0"/>
            <c:showBubbleSize val="0"/>
            <c:showLeaderLines val="1"/>
          </c:dLbls>
          <c:cat>
            <c:strRef>
              <c:f>Plan2!$A$4:$A$20</c:f>
              <c:strCache>
                <c:ptCount val="17"/>
                <c:pt idx="0">
                  <c:v>Função de confiança</c:v>
                </c:pt>
                <c:pt idx="1">
                  <c:v>CTVA</c:v>
                </c:pt>
                <c:pt idx="2">
                  <c:v>Horas Extras</c:v>
                </c:pt>
                <c:pt idx="3">
                  <c:v>Efeito Gangorra</c:v>
                </c:pt>
                <c:pt idx="4">
                  <c:v>PCS</c:v>
                </c:pt>
                <c:pt idx="5">
                  <c:v>Diferenças Salariais/Reflexos</c:v>
                </c:pt>
                <c:pt idx="6">
                  <c:v>Benefício conforme termo</c:v>
                </c:pt>
                <c:pt idx="7">
                  <c:v>Concessão de benefício</c:v>
                </c:pt>
                <c:pt idx="8">
                  <c:v>Ipac 70-80</c:v>
                </c:pt>
                <c:pt idx="9">
                  <c:v>Promoções</c:v>
                </c:pt>
                <c:pt idx="10">
                  <c:v>Vínculo Associativo aos Planos</c:v>
                </c:pt>
                <c:pt idx="11">
                  <c:v>Vantagens Pessoais/ GIP</c:v>
                </c:pt>
                <c:pt idx="12">
                  <c:v>Expurgos Inflacionários</c:v>
                </c:pt>
                <c:pt idx="13">
                  <c:v>Equiparação salarial   </c:v>
                </c:pt>
                <c:pt idx="14">
                  <c:v>Prevhab/Ex-Caixa Seguros</c:v>
                </c:pt>
                <c:pt idx="15">
                  <c:v>Isonomia</c:v>
                </c:pt>
                <c:pt idx="16">
                  <c:v>Outros</c:v>
                </c:pt>
              </c:strCache>
            </c:strRef>
          </c:cat>
          <c:val>
            <c:numRef>
              <c:f>Plan2!$B$4:$B$20</c:f>
              <c:numCache>
                <c:formatCode>#,##0,;[Red]\-#,##0,</c:formatCode>
                <c:ptCount val="17"/>
                <c:pt idx="0">
                  <c:v>7.13750178100007E8</c:v>
                </c:pt>
                <c:pt idx="1">
                  <c:v>5.420093098E8</c:v>
                </c:pt>
                <c:pt idx="2">
                  <c:v>1.7643187533E8</c:v>
                </c:pt>
                <c:pt idx="3">
                  <c:v>8.604307243E7</c:v>
                </c:pt>
                <c:pt idx="4">
                  <c:v>4.109484891E7</c:v>
                </c:pt>
                <c:pt idx="5">
                  <c:v>3.165652964E7</c:v>
                </c:pt>
                <c:pt idx="6">
                  <c:v>2.774589867E7</c:v>
                </c:pt>
                <c:pt idx="7">
                  <c:v>2.491092718E7</c:v>
                </c:pt>
                <c:pt idx="8">
                  <c:v>2.061284679E7</c:v>
                </c:pt>
                <c:pt idx="9">
                  <c:v>1.862673347E7</c:v>
                </c:pt>
                <c:pt idx="10">
                  <c:v>1.775818135E7</c:v>
                </c:pt>
                <c:pt idx="11">
                  <c:v>1.416538759E7</c:v>
                </c:pt>
                <c:pt idx="12">
                  <c:v>1.28180190800001E7</c:v>
                </c:pt>
                <c:pt idx="13">
                  <c:v>1.215798796E7</c:v>
                </c:pt>
                <c:pt idx="14">
                  <c:v>1.199552343E7</c:v>
                </c:pt>
                <c:pt idx="15">
                  <c:v>1.069853575E7</c:v>
                </c:pt>
                <c:pt idx="16">
                  <c:v>3.067767629E7</c:v>
                </c:pt>
              </c:numCache>
            </c:numRef>
          </c:val>
        </c:ser>
        <c:dLbls>
          <c:dLblPos val="bestFit"/>
          <c:showLegendKey val="0"/>
          <c:showVal val="1"/>
          <c:showCatName val="0"/>
          <c:showSerName val="0"/>
          <c:showPercent val="0"/>
          <c:showBubbleSize val="0"/>
          <c:showLeaderLines val="1"/>
        </c:dLbls>
      </c:pie3DChart>
    </c:plotArea>
    <c:legend>
      <c:legendPos val="r"/>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Ações Judiciais não provisionadas - perda possível</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669024668859624"/>
          <c:y val="0.255945409730265"/>
          <c:w val="0.595054766625788"/>
          <c:h val="0.724319476114341"/>
        </c:manualLayout>
      </c:layout>
      <c:pie3DChart>
        <c:varyColors val="1"/>
        <c:ser>
          <c:idx val="0"/>
          <c:order val="0"/>
          <c:explosion val="25"/>
          <c:dLbls>
            <c:txPr>
              <a:bodyPr/>
              <a:lstStyle/>
              <a:p>
                <a:pPr>
                  <a:defRPr>
                    <a:latin typeface="Arial" pitchFamily="34" charset="0"/>
                    <a:cs typeface="Arial" pitchFamily="34" charset="0"/>
                  </a:defRPr>
                </a:pPr>
                <a:endParaRPr lang="en-US"/>
              </a:p>
            </c:txPr>
            <c:dLblPos val="bestFit"/>
            <c:showLegendKey val="0"/>
            <c:showVal val="1"/>
            <c:showCatName val="0"/>
            <c:showSerName val="0"/>
            <c:showPercent val="0"/>
            <c:showBubbleSize val="0"/>
            <c:showLeaderLines val="1"/>
          </c:dLbls>
          <c:cat>
            <c:strRef>
              <c:f>Plan3!$A$4:$A$12</c:f>
              <c:strCache>
                <c:ptCount val="9"/>
                <c:pt idx="0">
                  <c:v>CTVA</c:v>
                </c:pt>
                <c:pt idx="1">
                  <c:v>Horas Extras</c:v>
                </c:pt>
                <c:pt idx="2">
                  <c:v>Promoções</c:v>
                </c:pt>
                <c:pt idx="3">
                  <c:v>PCS</c:v>
                </c:pt>
                <c:pt idx="4">
                  <c:v>Ipac 70-80</c:v>
                </c:pt>
                <c:pt idx="5">
                  <c:v>Diferenças Salariais/Reflexos</c:v>
                </c:pt>
                <c:pt idx="6">
                  <c:v>Equiparação salarial   </c:v>
                </c:pt>
                <c:pt idx="7">
                  <c:v>Isonomia</c:v>
                </c:pt>
                <c:pt idx="8">
                  <c:v>Outros</c:v>
                </c:pt>
              </c:strCache>
            </c:strRef>
          </c:cat>
          <c:val>
            <c:numRef>
              <c:f>Plan3!$B$4:$B$12</c:f>
              <c:numCache>
                <c:formatCode>#,##0,;[Red]\-#,##0,\ \ \ \-</c:formatCode>
                <c:ptCount val="9"/>
                <c:pt idx="0">
                  <c:v>3.9592622723301E9</c:v>
                </c:pt>
                <c:pt idx="1">
                  <c:v>1.61105820854999E9</c:v>
                </c:pt>
                <c:pt idx="2">
                  <c:v>3.99864037419999E8</c:v>
                </c:pt>
                <c:pt idx="3">
                  <c:v>2.2192087154E8</c:v>
                </c:pt>
                <c:pt idx="4">
                  <c:v>2.2107903665E8</c:v>
                </c:pt>
                <c:pt idx="5">
                  <c:v>1.1280520437E8</c:v>
                </c:pt>
                <c:pt idx="6">
                  <c:v>3.769164648E7</c:v>
                </c:pt>
                <c:pt idx="7">
                  <c:v>2.579768912E7</c:v>
                </c:pt>
                <c:pt idx="8">
                  <c:v>2.38399814E6</c:v>
                </c:pt>
              </c:numCache>
            </c:numRef>
          </c:val>
        </c:ser>
        <c:dLbls>
          <c:showLegendKey val="0"/>
          <c:showVal val="0"/>
          <c:showCatName val="0"/>
          <c:showSerName val="0"/>
          <c:showPercent val="0"/>
          <c:showBubbleSize val="0"/>
          <c:showLeaderLines val="1"/>
        </c:dLbls>
      </c:pie3DChart>
    </c:plotArea>
    <c:legend>
      <c:legendPos val="r"/>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Resultado</a:t>
            </a:r>
            <a:r>
              <a:rPr lang="pt-BR" baseline="0"/>
              <a:t> Acumulado</a:t>
            </a:r>
            <a:endParaRPr lang="pt-BR"/>
          </a:p>
        </c:rich>
      </c:tx>
      <c:overlay val="0"/>
    </c:title>
    <c:autoTitleDeleted val="0"/>
    <c:plotArea>
      <c:layout>
        <c:manualLayout>
          <c:layoutTarget val="inner"/>
          <c:xMode val="edge"/>
          <c:yMode val="edge"/>
          <c:x val="0.015636105188344"/>
          <c:y val="0.0509259259259259"/>
          <c:w val="0.96021198842682"/>
          <c:h val="0.768518518518519"/>
        </c:manualLayout>
      </c:layout>
      <c:lineChart>
        <c:grouping val="standard"/>
        <c:varyColors val="0"/>
        <c:ser>
          <c:idx val="1"/>
          <c:order val="0"/>
          <c:tx>
            <c:strRef>
              <c:f>GRÁFICOS!$C$90</c:f>
              <c:strCache>
                <c:ptCount val="1"/>
                <c:pt idx="0">
                  <c:v>Superávit/Déficit Acumulado</c:v>
                </c:pt>
              </c:strCache>
            </c:strRef>
          </c:tx>
          <c:spPr>
            <a:ln>
              <a:solidFill>
                <a:schemeClr val="accent1">
                  <a:lumMod val="75000"/>
                </a:schemeClr>
              </a:solidFill>
            </a:ln>
          </c:spPr>
          <c:marker>
            <c:symbol val="none"/>
          </c:marker>
          <c:dLbls>
            <c:dLbl>
              <c:idx val="1"/>
              <c:layout>
                <c:manualLayout>
                  <c:x val="-0.0255863539445629"/>
                  <c:y val="-0.039741672867828"/>
                </c:manualLayout>
              </c:layout>
              <c:showLegendKey val="0"/>
              <c:showVal val="1"/>
              <c:showCatName val="0"/>
              <c:showSerName val="0"/>
              <c:showPercent val="0"/>
              <c:showBubbleSize val="0"/>
            </c:dLbl>
            <c:dLbl>
              <c:idx val="2"/>
              <c:layout>
                <c:manualLayout>
                  <c:x val="-0.0270078180525942"/>
                  <c:y val="0.039741672867828"/>
                </c:manualLayout>
              </c:layout>
              <c:showLegendKey val="0"/>
              <c:showVal val="1"/>
              <c:showCatName val="0"/>
              <c:showSerName val="0"/>
              <c:showPercent val="0"/>
              <c:showBubbleSize val="0"/>
            </c:dLbl>
            <c:dLbl>
              <c:idx val="3"/>
              <c:layout>
                <c:manualLayout>
                  <c:x val="-0.0270078180525942"/>
                  <c:y val="0.0516641747281763"/>
                </c:manualLayout>
              </c:layout>
              <c:showLegendKey val="0"/>
              <c:showVal val="1"/>
              <c:showCatName val="0"/>
              <c:showSerName val="0"/>
              <c:showPercent val="0"/>
              <c:showBubbleSize val="0"/>
            </c:dLbl>
            <c:dLbl>
              <c:idx val="4"/>
              <c:layout>
                <c:manualLayout>
                  <c:x val="-0.0241648898365316"/>
                  <c:y val="-0.0476900074413936"/>
                </c:manualLayout>
              </c:layout>
              <c:showLegendKey val="0"/>
              <c:showVal val="1"/>
              <c:showCatName val="0"/>
              <c:showSerName val="0"/>
              <c:showPercent val="0"/>
              <c:showBubbleSize val="0"/>
            </c:dLbl>
            <c:dLbl>
              <c:idx val="5"/>
              <c:layout>
                <c:manualLayout>
                  <c:x val="-0.0255863539445629"/>
                  <c:y val="-0.0476900074413936"/>
                </c:manualLayout>
              </c:layout>
              <c:showLegendKey val="0"/>
              <c:showVal val="1"/>
              <c:showCatName val="0"/>
              <c:showSerName val="0"/>
              <c:showPercent val="0"/>
              <c:showBubbleSize val="0"/>
            </c:dLbl>
            <c:dLbl>
              <c:idx val="6"/>
              <c:layout>
                <c:manualLayout>
                  <c:x val="-0.0255863539445629"/>
                  <c:y val="0.151018356897746"/>
                </c:manualLayout>
              </c:layout>
              <c:showLegendKey val="0"/>
              <c:showVal val="1"/>
              <c:showCatName val="0"/>
              <c:showSerName val="0"/>
              <c:showPercent val="0"/>
              <c:showBubbleSize val="0"/>
            </c:dLbl>
            <c:dLbl>
              <c:idx val="7"/>
              <c:layout>
                <c:manualLayout>
                  <c:x val="-0.031272210376688"/>
                  <c:y val="0.139095855037398"/>
                </c:manualLayout>
              </c:layout>
              <c:showLegendKey val="0"/>
              <c:showVal val="1"/>
              <c:showCatName val="0"/>
              <c:showSerName val="0"/>
              <c:showPercent val="0"/>
              <c:showBubbleSize val="0"/>
            </c:dLbl>
            <c:dLbl>
              <c:idx val="8"/>
              <c:layout>
                <c:manualLayout>
                  <c:x val="-0.031272210376688"/>
                  <c:y val="0.039741672867828"/>
                </c:manualLayout>
              </c:layout>
              <c:showLegendKey val="0"/>
              <c:showVal val="1"/>
              <c:showCatName val="0"/>
              <c:showSerName val="0"/>
              <c:showPercent val="0"/>
              <c:showBubbleSize val="0"/>
            </c:dLbl>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dLbls>
          <c:cat>
            <c:numRef>
              <c:f>GRÁFICOS!$B$91:$B$100</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GRÁFICOS!$C$91:$C$100</c:f>
              <c:numCache>
                <c:formatCode>_(* #,##0_);_(* \(#,##0\);_(* "-"??_);_(@_)</c:formatCode>
                <c:ptCount val="10"/>
                <c:pt idx="0">
                  <c:v>130.42</c:v>
                </c:pt>
                <c:pt idx="1">
                  <c:v>474.29</c:v>
                </c:pt>
                <c:pt idx="2">
                  <c:v>-364.42</c:v>
                </c:pt>
                <c:pt idx="3">
                  <c:v>-287.97</c:v>
                </c:pt>
                <c:pt idx="4">
                  <c:v>144.24</c:v>
                </c:pt>
                <c:pt idx="5">
                  <c:v>30.4</c:v>
                </c:pt>
                <c:pt idx="6">
                  <c:v>-59.47</c:v>
                </c:pt>
                <c:pt idx="7">
                  <c:v>-118.86</c:v>
                </c:pt>
                <c:pt idx="8">
                  <c:v>-486.0</c:v>
                </c:pt>
                <c:pt idx="9">
                  <c:v>-868.49</c:v>
                </c:pt>
              </c:numCache>
            </c:numRef>
          </c:val>
          <c:smooth val="0"/>
        </c:ser>
        <c:ser>
          <c:idx val="2"/>
          <c:order val="1"/>
          <c:tx>
            <c:strRef>
              <c:f>GRÁFICOS!$D$90</c:f>
              <c:strCache>
                <c:ptCount val="1"/>
                <c:pt idx="0">
                  <c:v>Resultado com Fundo para Ajustes Futuros</c:v>
                </c:pt>
              </c:strCache>
            </c:strRef>
          </c:tx>
          <c:spPr>
            <a:ln w="19050">
              <a:solidFill>
                <a:srgbClr val="00B050"/>
              </a:solidFill>
              <a:prstDash val="sysDash"/>
            </a:ln>
          </c:spPr>
          <c:marker>
            <c:symbol val="none"/>
          </c:marker>
          <c:dLbls>
            <c:dLbl>
              <c:idx val="4"/>
              <c:layout>
                <c:manualLayout>
                  <c:x val="-0.021321961620469"/>
                  <c:y val="-0.107302516743135"/>
                </c:manualLayout>
              </c:layout>
              <c:showLegendKey val="0"/>
              <c:showVal val="1"/>
              <c:showCatName val="0"/>
              <c:showSerName val="0"/>
              <c:showPercent val="0"/>
              <c:showBubbleSize val="0"/>
            </c:dLbl>
            <c:dLbl>
              <c:idx val="5"/>
              <c:layout>
                <c:manualLayout>
                  <c:x val="-0.0270078180525942"/>
                  <c:y val="-0.0914058475960043"/>
                </c:manualLayout>
              </c:layout>
              <c:showLegendKey val="0"/>
              <c:showVal val="1"/>
              <c:showCatName val="0"/>
              <c:showSerName val="0"/>
              <c:showPercent val="0"/>
              <c:showBubbleSize val="0"/>
            </c:dLbl>
            <c:dLbl>
              <c:idx val="6"/>
              <c:layout>
                <c:manualLayout>
                  <c:x val="-0.0270078180525942"/>
                  <c:y val="0.0914058475960043"/>
                </c:manualLayout>
              </c:layout>
              <c:showLegendKey val="0"/>
              <c:showVal val="1"/>
              <c:showCatName val="0"/>
              <c:showSerName val="0"/>
              <c:showPercent val="0"/>
              <c:showBubbleSize val="0"/>
            </c:dLbl>
            <c:dLbl>
              <c:idx val="7"/>
              <c:layout>
                <c:manualLayout>
                  <c:x val="-0.0326936744847193"/>
                  <c:y val="0.0834575130224387"/>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GRÁFICOS!$B$91:$B$100</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GRÁFICOS!$D$91:$D$100</c:f>
              <c:numCache>
                <c:formatCode>_(* #,##0_);_(* \(#,##0\);_(* "-"??_);_(@_)</c:formatCode>
                <c:ptCount val="10"/>
                <c:pt idx="0">
                  <c:v>1086.08268873</c:v>
                </c:pt>
                <c:pt idx="1">
                  <c:v>1706.08509419</c:v>
                </c:pt>
                <c:pt idx="2">
                  <c:v>221.8211892</c:v>
                </c:pt>
                <c:pt idx="3">
                  <c:v>359.4310153499997</c:v>
                </c:pt>
                <c:pt idx="4">
                  <c:v>150.99340605</c:v>
                </c:pt>
                <c:pt idx="5">
                  <c:v>37.96479402</c:v>
                </c:pt>
                <c:pt idx="6">
                  <c:v>-51.01385637</c:v>
                </c:pt>
                <c:pt idx="7">
                  <c:v>-109.44064032</c:v>
                </c:pt>
              </c:numCache>
            </c:numRef>
          </c:val>
          <c:smooth val="0"/>
        </c:ser>
        <c:dLbls>
          <c:showLegendKey val="0"/>
          <c:showVal val="0"/>
          <c:showCatName val="0"/>
          <c:showSerName val="0"/>
          <c:showPercent val="0"/>
          <c:showBubbleSize val="0"/>
        </c:dLbls>
        <c:marker val="1"/>
        <c:smooth val="0"/>
        <c:axId val="-2008790760"/>
        <c:axId val="-2144896536"/>
      </c:lineChart>
      <c:catAx>
        <c:axId val="-2008790760"/>
        <c:scaling>
          <c:orientation val="minMax"/>
        </c:scaling>
        <c:delete val="0"/>
        <c:axPos val="b"/>
        <c:numFmt formatCode="General" sourceLinked="1"/>
        <c:majorTickMark val="out"/>
        <c:minorTickMark val="none"/>
        <c:tickLblPos val="nextTo"/>
        <c:crossAx val="-2144896536"/>
        <c:crosses val="autoZero"/>
        <c:auto val="1"/>
        <c:lblAlgn val="ctr"/>
        <c:lblOffset val="100"/>
        <c:noMultiLvlLbl val="0"/>
      </c:catAx>
      <c:valAx>
        <c:axId val="-2144896536"/>
        <c:scaling>
          <c:orientation val="minMax"/>
        </c:scaling>
        <c:delete val="1"/>
        <c:axPos val="l"/>
        <c:numFmt formatCode="_(* #,##0_);_(* \(#,##0\);_(* &quot;-&quot;??_);_(@_)" sourceLinked="1"/>
        <c:majorTickMark val="out"/>
        <c:minorTickMark val="none"/>
        <c:tickLblPos val="nextTo"/>
        <c:crossAx val="-2008790760"/>
        <c:crosses val="autoZero"/>
        <c:crossBetween val="between"/>
      </c:valAx>
    </c:plotArea>
    <c:legend>
      <c:legendPos val="r"/>
      <c:layout>
        <c:manualLayout>
          <c:xMode val="edge"/>
          <c:yMode val="edge"/>
          <c:x val="0.101647667175931"/>
          <c:y val="0.823690215806358"/>
          <c:w val="0.722090783428191"/>
          <c:h val="0.1674343832021"/>
        </c:manualLayout>
      </c:layout>
      <c:overlay val="0"/>
    </c:legend>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Resultado do Exercício</a:t>
            </a:r>
          </a:p>
        </c:rich>
      </c:tx>
      <c:overlay val="0"/>
    </c:title>
    <c:autoTitleDeleted val="0"/>
    <c:plotArea>
      <c:layout>
        <c:manualLayout>
          <c:layoutTarget val="inner"/>
          <c:xMode val="edge"/>
          <c:yMode val="edge"/>
          <c:x val="0.0159593779566833"/>
          <c:y val="0.0509259259259259"/>
          <c:w val="0.952135118011432"/>
          <c:h val="0.845775163855104"/>
        </c:manualLayout>
      </c:layout>
      <c:lineChart>
        <c:grouping val="standard"/>
        <c:varyColors val="0"/>
        <c:ser>
          <c:idx val="1"/>
          <c:order val="0"/>
          <c:tx>
            <c:strRef>
              <c:f>GRÁFICOS!$C$123</c:f>
              <c:strCache>
                <c:ptCount val="1"/>
                <c:pt idx="0">
                  <c:v>Superávit/Déficit Exercício</c:v>
                </c:pt>
              </c:strCache>
            </c:strRef>
          </c:tx>
          <c:spPr>
            <a:ln>
              <a:solidFill>
                <a:schemeClr val="accent1">
                  <a:lumMod val="75000"/>
                </a:schemeClr>
              </a:solidFill>
            </a:ln>
          </c:spPr>
          <c:marker>
            <c:symbol val="none"/>
          </c:marker>
          <c:dLbls>
            <c:dLbl>
              <c:idx val="0"/>
              <c:layout>
                <c:manualLayout>
                  <c:x val="-0.0188610830397166"/>
                  <c:y val="-0.0462962962962963"/>
                </c:manualLayout>
              </c:layout>
              <c:showLegendKey val="0"/>
              <c:showVal val="1"/>
              <c:showCatName val="0"/>
              <c:showSerName val="0"/>
              <c:showPercent val="0"/>
              <c:showBubbleSize val="0"/>
            </c:dLbl>
            <c:dLbl>
              <c:idx val="1"/>
              <c:layout>
                <c:manualLayout>
                  <c:x val="-0.0333696084548832"/>
                  <c:y val="-0.0324074074074074"/>
                </c:manualLayout>
              </c:layout>
              <c:showLegendKey val="0"/>
              <c:showVal val="1"/>
              <c:showCatName val="0"/>
              <c:showSerName val="0"/>
              <c:showPercent val="0"/>
              <c:showBubbleSize val="0"/>
            </c:dLbl>
            <c:dLbl>
              <c:idx val="2"/>
              <c:layout>
                <c:manualLayout>
                  <c:x val="-0.0261153457472999"/>
                  <c:y val="0.039279862317725"/>
                </c:manualLayout>
              </c:layout>
              <c:showLegendKey val="0"/>
              <c:showVal val="1"/>
              <c:showCatName val="0"/>
              <c:showSerName val="0"/>
              <c:showPercent val="0"/>
              <c:showBubbleSize val="0"/>
            </c:dLbl>
            <c:dLbl>
              <c:idx val="3"/>
              <c:layout>
                <c:manualLayout>
                  <c:x val="-0.0188610830397166"/>
                  <c:y val="-0.0523731497569666"/>
                </c:manualLayout>
              </c:layout>
              <c:showLegendKey val="0"/>
              <c:showVal val="1"/>
              <c:showCatName val="0"/>
              <c:showSerName val="0"/>
              <c:showPercent val="0"/>
              <c:showBubbleSize val="0"/>
            </c:dLbl>
            <c:dLbl>
              <c:idx val="4"/>
              <c:layout>
                <c:manualLayout>
                  <c:x val="-0.0261153457472999"/>
                  <c:y val="-0.0392798623177249"/>
                </c:manualLayout>
              </c:layout>
              <c:showLegendKey val="0"/>
              <c:showVal val="1"/>
              <c:showCatName val="0"/>
              <c:showSerName val="0"/>
              <c:showPercent val="0"/>
              <c:showBubbleSize val="0"/>
            </c:dLbl>
            <c:dLbl>
              <c:idx val="5"/>
              <c:layout>
                <c:manualLayout>
                  <c:x val="-0.0304679033718498"/>
                  <c:y val="0.139661389029406"/>
                </c:manualLayout>
              </c:layout>
              <c:showLegendKey val="0"/>
              <c:showVal val="1"/>
              <c:showCatName val="0"/>
              <c:showSerName val="0"/>
              <c:showPercent val="0"/>
              <c:showBubbleSize val="0"/>
            </c:dLbl>
            <c:dLbl>
              <c:idx val="6"/>
              <c:layout>
                <c:manualLayout>
                  <c:x val="-0.0275661982888165"/>
                  <c:y val="0.14402581817582"/>
                </c:manualLayout>
              </c:layout>
              <c:showLegendKey val="0"/>
              <c:showVal val="1"/>
              <c:showCatName val="0"/>
              <c:showSerName val="0"/>
              <c:showPercent val="0"/>
              <c:showBubbleSize val="0"/>
            </c:dLbl>
            <c:dLbl>
              <c:idx val="7"/>
              <c:layout>
                <c:manualLayout>
                  <c:x val="-0.0304679033718498"/>
                  <c:y val="0.1571194492709"/>
                </c:manualLayout>
              </c:layout>
              <c:showLegendKey val="0"/>
              <c:showVal val="1"/>
              <c:showCatName val="0"/>
              <c:showSerName val="0"/>
              <c:showPercent val="0"/>
              <c:showBubbleSize val="0"/>
            </c:dLbl>
            <c:dLbl>
              <c:idx val="8"/>
              <c:layout>
                <c:manualLayout>
                  <c:x val="-0.0275661982888165"/>
                  <c:y val="0.0523728061011283"/>
                </c:manualLayout>
              </c:layout>
              <c:showLegendKey val="0"/>
              <c:showVal val="1"/>
              <c:showCatName val="0"/>
              <c:showSerName val="0"/>
              <c:showPercent val="0"/>
              <c:showBubbleSize val="0"/>
            </c:dLbl>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dLbls>
          <c:cat>
            <c:numRef>
              <c:f>GRÁFICOS!$B$124:$B$133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GRÁFICOS!$C$124:$C$133</c:f>
              <c:numCache>
                <c:formatCode>_(* #,##0_);_(* \(#,##0\);_(* "-"??_);_(@_)</c:formatCode>
                <c:ptCount val="10"/>
                <c:pt idx="0">
                  <c:v>56.21</c:v>
                </c:pt>
                <c:pt idx="1">
                  <c:v>343.87</c:v>
                </c:pt>
                <c:pt idx="2">
                  <c:v>-528.6800000000001</c:v>
                </c:pt>
                <c:pt idx="3">
                  <c:v>76.45</c:v>
                </c:pt>
                <c:pt idx="4">
                  <c:v>352.15</c:v>
                </c:pt>
                <c:pt idx="5">
                  <c:v>-113.84</c:v>
                </c:pt>
                <c:pt idx="6">
                  <c:v>-89.87</c:v>
                </c:pt>
                <c:pt idx="7">
                  <c:v>-59.39</c:v>
                </c:pt>
                <c:pt idx="8">
                  <c:v>-367.14</c:v>
                </c:pt>
                <c:pt idx="9">
                  <c:v>-382.49</c:v>
                </c:pt>
              </c:numCache>
            </c:numRef>
          </c:val>
          <c:smooth val="0"/>
        </c:ser>
        <c:ser>
          <c:idx val="2"/>
          <c:order val="1"/>
          <c:tx>
            <c:strRef>
              <c:f>GRÁFICOS!$D$123</c:f>
              <c:strCache>
                <c:ptCount val="1"/>
                <c:pt idx="0">
                  <c:v>Resultado com Fundo para Ajustes Futuros</c:v>
                </c:pt>
              </c:strCache>
            </c:strRef>
          </c:tx>
          <c:spPr>
            <a:ln w="19050">
              <a:solidFill>
                <a:srgbClr val="00B050"/>
              </a:solidFill>
              <a:prstDash val="sysDash"/>
            </a:ln>
          </c:spPr>
          <c:marker>
            <c:symbol val="none"/>
          </c:marker>
          <c:dLbls>
            <c:dLbl>
              <c:idx val="0"/>
              <c:layout>
                <c:manualLayout>
                  <c:x val="-0.0174102304981999"/>
                  <c:y val="-0.0277777777777778"/>
                </c:manualLayout>
              </c:layout>
              <c:showLegendKey val="0"/>
              <c:showVal val="1"/>
              <c:showCatName val="0"/>
              <c:showSerName val="0"/>
              <c:showPercent val="0"/>
              <c:showBubbleSize val="0"/>
            </c:dLbl>
            <c:dLbl>
              <c:idx val="1"/>
              <c:layout>
                <c:manualLayout>
                  <c:x val="-0.0130576728736499"/>
                  <c:y val="-0.0416666666666667"/>
                </c:manualLayout>
              </c:layout>
              <c:showLegendKey val="0"/>
              <c:showVal val="1"/>
              <c:showCatName val="0"/>
              <c:showSerName val="0"/>
              <c:showPercent val="0"/>
              <c:showBubbleSize val="0"/>
            </c:dLbl>
            <c:dLbl>
              <c:idx val="2"/>
              <c:layout>
                <c:manualLayout>
                  <c:x val="-0.0391730186209498"/>
                  <c:y val="0.0398101232762223"/>
                </c:manualLayout>
              </c:layout>
              <c:showLegendKey val="0"/>
              <c:showVal val="1"/>
              <c:showCatName val="0"/>
              <c:showSerName val="0"/>
              <c:showPercent val="0"/>
              <c:showBubbleSize val="0"/>
            </c:dLbl>
            <c:dLbl>
              <c:idx val="3"/>
              <c:layout>
                <c:manualLayout>
                  <c:x val="-0.0217627881227499"/>
                  <c:y val="-0.0785597246354499"/>
                </c:manualLayout>
              </c:layout>
              <c:showLegendKey val="0"/>
              <c:showVal val="1"/>
              <c:showCatName val="0"/>
              <c:showSerName val="0"/>
              <c:showPercent val="0"/>
              <c:showBubbleSize val="0"/>
            </c:dLbl>
            <c:dLbl>
              <c:idx val="4"/>
              <c:layout>
                <c:manualLayout>
                  <c:x val="-0.0290170508303332"/>
                  <c:y val="0.0392798623177249"/>
                </c:manualLayout>
              </c:layout>
              <c:showLegendKey val="0"/>
              <c:showVal val="1"/>
              <c:showCatName val="0"/>
              <c:showSerName val="0"/>
              <c:showPercent val="0"/>
              <c:showBubbleSize val="0"/>
            </c:dLbl>
            <c:dLbl>
              <c:idx val="5"/>
              <c:layout>
                <c:manualLayout>
                  <c:x val="-0.0304679033718498"/>
                  <c:y val="0.0829241537818638"/>
                </c:manualLayout>
              </c:layout>
              <c:showLegendKey val="0"/>
              <c:showVal val="1"/>
              <c:showCatName val="0"/>
              <c:showSerName val="0"/>
              <c:showPercent val="0"/>
              <c:showBubbleSize val="0"/>
            </c:dLbl>
            <c:dLbl>
              <c:idx val="6"/>
              <c:layout>
                <c:manualLayout>
                  <c:x val="-0.0290170508303332"/>
                  <c:y val="0.0872885829282776"/>
                </c:manualLayout>
              </c:layout>
              <c:showLegendKey val="0"/>
              <c:showVal val="1"/>
              <c:showCatName val="0"/>
              <c:showSerName val="0"/>
              <c:showPercent val="0"/>
              <c:showBubbleSize val="0"/>
            </c:dLbl>
            <c:dLbl>
              <c:idx val="7"/>
              <c:layout>
                <c:manualLayout>
                  <c:x val="-0.0290170508303332"/>
                  <c:y val="0.0916530120746915"/>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GRÁFICOS!$B$124:$B$133</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GRÁFICOS!$D$124:$D$133</c:f>
              <c:numCache>
                <c:formatCode>_(* #,##0_);_(* \(#,##0\);_(* "-"??_);_(@_)</c:formatCode>
                <c:ptCount val="10"/>
                <c:pt idx="0">
                  <c:v>1011.87268873</c:v>
                </c:pt>
                <c:pt idx="1">
                  <c:v>620.0024054600001</c:v>
                </c:pt>
                <c:pt idx="2">
                  <c:v>-1174.23390499</c:v>
                </c:pt>
                <c:pt idx="3">
                  <c:v>137.6098261500001</c:v>
                </c:pt>
                <c:pt idx="4">
                  <c:v>-288.4976093000001</c:v>
                </c:pt>
                <c:pt idx="5">
                  <c:v>-113.02861203</c:v>
                </c:pt>
                <c:pt idx="6">
                  <c:v>-88.97865039</c:v>
                </c:pt>
                <c:pt idx="7">
                  <c:v>-58.42678395</c:v>
                </c:pt>
              </c:numCache>
            </c:numRef>
          </c:val>
          <c:smooth val="0"/>
        </c:ser>
        <c:dLbls>
          <c:showLegendKey val="0"/>
          <c:showVal val="0"/>
          <c:showCatName val="0"/>
          <c:showSerName val="0"/>
          <c:showPercent val="0"/>
          <c:showBubbleSize val="0"/>
        </c:dLbls>
        <c:marker val="1"/>
        <c:smooth val="0"/>
        <c:axId val="2147215624"/>
        <c:axId val="-2009035016"/>
      </c:lineChart>
      <c:catAx>
        <c:axId val="2147215624"/>
        <c:scaling>
          <c:orientation val="minMax"/>
        </c:scaling>
        <c:delete val="0"/>
        <c:axPos val="b"/>
        <c:numFmt formatCode="General" sourceLinked="1"/>
        <c:majorTickMark val="out"/>
        <c:minorTickMark val="none"/>
        <c:tickLblPos val="nextTo"/>
        <c:crossAx val="-2009035016"/>
        <c:crosses val="autoZero"/>
        <c:auto val="1"/>
        <c:lblAlgn val="ctr"/>
        <c:lblOffset val="100"/>
        <c:noMultiLvlLbl val="0"/>
      </c:catAx>
      <c:valAx>
        <c:axId val="-2009035016"/>
        <c:scaling>
          <c:orientation val="minMax"/>
        </c:scaling>
        <c:delete val="1"/>
        <c:axPos val="l"/>
        <c:numFmt formatCode="_(* #,##0_);_(* \(#,##0\);_(* &quot;-&quot;??_);_(@_)" sourceLinked="1"/>
        <c:majorTickMark val="out"/>
        <c:minorTickMark val="none"/>
        <c:tickLblPos val="nextTo"/>
        <c:crossAx val="2147215624"/>
        <c:crosses val="autoZero"/>
        <c:crossBetween val="between"/>
      </c:valAx>
    </c:plotArea>
    <c:legend>
      <c:legendPos val="r"/>
      <c:layout>
        <c:manualLayout>
          <c:xMode val="edge"/>
          <c:yMode val="edge"/>
          <c:x val="0.0656642151447528"/>
          <c:y val="0.878715263267865"/>
          <c:w val="0.703650230754098"/>
          <c:h val="0.107249198016915"/>
        </c:manualLayout>
      </c:layout>
      <c:overlay val="0"/>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Resultado Acumulado</a:t>
            </a:r>
          </a:p>
        </c:rich>
      </c:tx>
      <c:layout/>
      <c:overlay val="0"/>
    </c:title>
    <c:autoTitleDeleted val="0"/>
    <c:plotArea>
      <c:layout>
        <c:manualLayout>
          <c:layoutTarget val="inner"/>
          <c:xMode val="edge"/>
          <c:yMode val="edge"/>
          <c:x val="0.0151369203849519"/>
          <c:y val="0.119926314245327"/>
          <c:w val="0.95769906160894"/>
          <c:h val="0.71144081921071"/>
        </c:manualLayout>
      </c:layout>
      <c:lineChart>
        <c:grouping val="standard"/>
        <c:varyColors val="0"/>
        <c:ser>
          <c:idx val="1"/>
          <c:order val="0"/>
          <c:tx>
            <c:strRef>
              <c:f>GRÁFICOS!$C$156</c:f>
              <c:strCache>
                <c:ptCount val="1"/>
                <c:pt idx="0">
                  <c:v>Superávit/Déficit Acumulado</c:v>
                </c:pt>
              </c:strCache>
            </c:strRef>
          </c:tx>
          <c:spPr>
            <a:ln>
              <a:solidFill>
                <a:schemeClr val="accent1">
                  <a:lumMod val="75000"/>
                </a:schemeClr>
              </a:solidFill>
            </a:ln>
          </c:spPr>
          <c:marker>
            <c:symbol val="none"/>
          </c:marker>
          <c:dLbls>
            <c:dLbl>
              <c:idx val="0"/>
              <c:layout>
                <c:manualLayout>
                  <c:x val="-0.0132013216567278"/>
                  <c:y val="-0.0405885272532785"/>
                </c:manualLayout>
              </c:layout>
              <c:showLegendKey val="0"/>
              <c:showVal val="1"/>
              <c:showCatName val="0"/>
              <c:showSerName val="0"/>
              <c:showPercent val="0"/>
              <c:showBubbleSize val="0"/>
            </c:dLbl>
            <c:dLbl>
              <c:idx val="1"/>
              <c:layout>
                <c:manualLayout>
                  <c:x val="-0.0234690162786271"/>
                  <c:y val="-0.0568239381545899"/>
                </c:manualLayout>
              </c:layout>
              <c:showLegendKey val="0"/>
              <c:showVal val="1"/>
              <c:showCatName val="0"/>
              <c:showSerName val="0"/>
              <c:showPercent val="0"/>
              <c:showBubbleSize val="0"/>
            </c:dLbl>
            <c:dLbl>
              <c:idx val="2"/>
              <c:layout>
                <c:manualLayout>
                  <c:x val="-0.0352035244179406"/>
                  <c:y val="0.109588703989149"/>
                </c:manualLayout>
              </c:layout>
              <c:showLegendKey val="0"/>
              <c:showVal val="1"/>
              <c:showCatName val="0"/>
              <c:showSerName val="0"/>
              <c:showPercent val="0"/>
              <c:showBubbleSize val="0"/>
            </c:dLbl>
            <c:dLbl>
              <c:idx val="4"/>
              <c:layout>
                <c:manualLayout>
                  <c:x val="-0.0264026433134555"/>
                  <c:y val="-0.0405885272532785"/>
                </c:manualLayout>
              </c:layout>
              <c:showLegendKey val="0"/>
              <c:showVal val="1"/>
              <c:showCatName val="0"/>
              <c:showSerName val="0"/>
              <c:showPercent val="0"/>
              <c:showBubbleSize val="0"/>
            </c:dLbl>
            <c:dLbl>
              <c:idx val="6"/>
              <c:layout>
                <c:manualLayout>
                  <c:x val="-0.0337367109005265"/>
                  <c:y val="0.052765085429262"/>
                </c:manualLayout>
              </c:layout>
              <c:showLegendKey val="0"/>
              <c:showVal val="1"/>
              <c:showCatName val="0"/>
              <c:showSerName val="0"/>
              <c:showPercent val="0"/>
              <c:showBubbleSize val="0"/>
            </c:dLbl>
            <c:dLbl>
              <c:idx val="7"/>
              <c:layout>
                <c:manualLayout>
                  <c:x val="-0.0308030838656981"/>
                  <c:y val="-0.0365296745279506"/>
                </c:manualLayout>
              </c:layout>
              <c:showLegendKey val="0"/>
              <c:showVal val="1"/>
              <c:showCatName val="0"/>
              <c:showSerName val="0"/>
              <c:showPercent val="0"/>
              <c:showBubbleSize val="0"/>
            </c:dLbl>
            <c:dLbl>
              <c:idx val="8"/>
              <c:layout>
                <c:manualLayout>
                  <c:x val="-0.0264026433134554"/>
                  <c:y val="-0.0487062327039342"/>
                </c:manualLayout>
              </c:layout>
              <c:showLegendKey val="0"/>
              <c:showVal val="1"/>
              <c:showCatName val="0"/>
              <c:showSerName val="0"/>
              <c:showPercent val="0"/>
              <c:showBubbleSize val="0"/>
            </c:dLbl>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dLbls>
          <c:cat>
            <c:numRef>
              <c:f>GRÁFICOS!$B$157:$B$166</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GRÁFICOS!$C$157:$C$166</c:f>
              <c:numCache>
                <c:formatCode>_(* #,##0_);_(* \(#,##0\);_(* "-"??_);_(@_)</c:formatCode>
                <c:ptCount val="10"/>
                <c:pt idx="0">
                  <c:v>257.17</c:v>
                </c:pt>
                <c:pt idx="1">
                  <c:v>257.17</c:v>
                </c:pt>
                <c:pt idx="2">
                  <c:v>-2094.06</c:v>
                </c:pt>
                <c:pt idx="3">
                  <c:v>0.0</c:v>
                </c:pt>
                <c:pt idx="4">
                  <c:v>242.3</c:v>
                </c:pt>
                <c:pt idx="5">
                  <c:v>0.0</c:v>
                </c:pt>
                <c:pt idx="6">
                  <c:v>-1369.3</c:v>
                </c:pt>
                <c:pt idx="7">
                  <c:v>-3022.54</c:v>
                </c:pt>
                <c:pt idx="8">
                  <c:v>-6049.58</c:v>
                </c:pt>
                <c:pt idx="9">
                  <c:v>-8921.43</c:v>
                </c:pt>
              </c:numCache>
            </c:numRef>
          </c:val>
          <c:smooth val="0"/>
        </c:ser>
        <c:ser>
          <c:idx val="2"/>
          <c:order val="1"/>
          <c:tx>
            <c:strRef>
              <c:f>GRÁFICOS!$D$156</c:f>
              <c:strCache>
                <c:ptCount val="1"/>
                <c:pt idx="0">
                  <c:v>Resultado com Fundo para Ajustes Futuros</c:v>
                </c:pt>
              </c:strCache>
            </c:strRef>
          </c:tx>
          <c:spPr>
            <a:ln w="19050">
              <a:solidFill>
                <a:srgbClr val="00B050"/>
              </a:solidFill>
              <a:prstDash val="sysDash"/>
            </a:ln>
          </c:spPr>
          <c:marker>
            <c:symbol val="none"/>
          </c:marker>
          <c:dLbls>
            <c:dLbl>
              <c:idx val="0"/>
              <c:layout>
                <c:manualLayout>
                  <c:x val="-0.0132013216567278"/>
                  <c:y val="-0.105530170858524"/>
                </c:manualLayout>
              </c:layout>
              <c:showLegendKey val="0"/>
              <c:showVal val="1"/>
              <c:showCatName val="0"/>
              <c:showSerName val="0"/>
              <c:showPercent val="0"/>
              <c:showBubbleSize val="0"/>
            </c:dLbl>
            <c:dLbl>
              <c:idx val="1"/>
              <c:layout>
                <c:manualLayout>
                  <c:x val="-0.0220022027612129"/>
                  <c:y val="-0.0974124654078683"/>
                </c:manualLayout>
              </c:layout>
              <c:showLegendKey val="0"/>
              <c:showVal val="1"/>
              <c:showCatName val="0"/>
              <c:showSerName val="0"/>
              <c:showPercent val="0"/>
              <c:showBubbleSize val="0"/>
            </c:dLbl>
            <c:dLbl>
              <c:idx val="2"/>
              <c:layout>
                <c:manualLayout>
                  <c:x val="-0.0322698973831123"/>
                  <c:y val="0.0608827908799177"/>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GRÁFICOS!$B$157:$B$166</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GRÁFICOS!$D$157:$D$166</c:f>
              <c:numCache>
                <c:formatCode>_(* #,##0_);_(* \(#,##0\);_(* "-"??_);_(@_)</c:formatCode>
                <c:ptCount val="10"/>
                <c:pt idx="0">
                  <c:v>349.2590486700001</c:v>
                </c:pt>
                <c:pt idx="1">
                  <c:v>491.13714037</c:v>
                </c:pt>
                <c:pt idx="2">
                  <c:v>-1832.1384943</c:v>
                </c:pt>
              </c:numCache>
            </c:numRef>
          </c:val>
          <c:smooth val="0"/>
        </c:ser>
        <c:dLbls>
          <c:showLegendKey val="0"/>
          <c:showVal val="0"/>
          <c:showCatName val="0"/>
          <c:showSerName val="0"/>
          <c:showPercent val="0"/>
          <c:showBubbleSize val="0"/>
        </c:dLbls>
        <c:marker val="1"/>
        <c:smooth val="0"/>
        <c:axId val="-2145143800"/>
        <c:axId val="2147461240"/>
      </c:lineChart>
      <c:catAx>
        <c:axId val="-2145143800"/>
        <c:scaling>
          <c:orientation val="minMax"/>
        </c:scaling>
        <c:delete val="0"/>
        <c:axPos val="b"/>
        <c:numFmt formatCode="General" sourceLinked="1"/>
        <c:majorTickMark val="out"/>
        <c:minorTickMark val="none"/>
        <c:tickLblPos val="nextTo"/>
        <c:crossAx val="2147461240"/>
        <c:crosses val="autoZero"/>
        <c:auto val="1"/>
        <c:lblAlgn val="ctr"/>
        <c:lblOffset val="100"/>
        <c:noMultiLvlLbl val="0"/>
      </c:catAx>
      <c:valAx>
        <c:axId val="2147461240"/>
        <c:scaling>
          <c:orientation val="minMax"/>
        </c:scaling>
        <c:delete val="1"/>
        <c:axPos val="l"/>
        <c:numFmt formatCode="_(* #,##0_);_(* \(#,##0\);_(* &quot;-&quot;??_);_(@_)" sourceLinked="1"/>
        <c:majorTickMark val="out"/>
        <c:minorTickMark val="none"/>
        <c:tickLblPos val="nextTo"/>
        <c:crossAx val="-2145143800"/>
        <c:crosses val="autoZero"/>
        <c:crossBetween val="between"/>
      </c:valAx>
    </c:plotArea>
    <c:legend>
      <c:legendPos val="r"/>
      <c:layout>
        <c:manualLayout>
          <c:xMode val="edge"/>
          <c:yMode val="edge"/>
          <c:x val="0.090344855942743"/>
          <c:y val="0.899473403808227"/>
          <c:w val="0.814403980752406"/>
          <c:h val="0.096664933398062"/>
        </c:manualLayout>
      </c:layout>
      <c:overlay val="0"/>
    </c:legend>
    <c:plotVisOnly val="1"/>
    <c:dispBlanksAs val="gap"/>
    <c:showDLblsOverMax val="0"/>
  </c:chart>
  <c:spPr>
    <a:ln>
      <a:solidFill>
        <a:schemeClr val="tx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Resultado</a:t>
            </a:r>
            <a:r>
              <a:rPr lang="pt-BR" baseline="0"/>
              <a:t> do Exercício</a:t>
            </a:r>
            <a:endParaRPr lang="pt-BR"/>
          </a:p>
        </c:rich>
      </c:tx>
      <c:layout/>
      <c:overlay val="0"/>
    </c:title>
    <c:autoTitleDeleted val="0"/>
    <c:plotArea>
      <c:layout>
        <c:manualLayout>
          <c:layoutTarget val="inner"/>
          <c:xMode val="edge"/>
          <c:yMode val="edge"/>
          <c:x val="0.0"/>
          <c:y val="0.0787037037037037"/>
          <c:w val="0.954741336684328"/>
          <c:h val="0.861111111111111"/>
        </c:manualLayout>
      </c:layout>
      <c:lineChart>
        <c:grouping val="standard"/>
        <c:varyColors val="0"/>
        <c:ser>
          <c:idx val="1"/>
          <c:order val="0"/>
          <c:tx>
            <c:strRef>
              <c:f>GRÁFICOS!$C$190</c:f>
              <c:strCache>
                <c:ptCount val="1"/>
                <c:pt idx="0">
                  <c:v>Superávit/Déficit Exercício</c:v>
                </c:pt>
              </c:strCache>
            </c:strRef>
          </c:tx>
          <c:spPr>
            <a:ln>
              <a:solidFill>
                <a:schemeClr val="accent1">
                  <a:lumMod val="75000"/>
                </a:schemeClr>
              </a:solidFill>
            </a:ln>
          </c:spPr>
          <c:marker>
            <c:symbol val="none"/>
          </c:marker>
          <c:dLbls>
            <c:dLbl>
              <c:idx val="0"/>
              <c:layout>
                <c:manualLayout>
                  <c:x val="-0.00438116151146163"/>
                  <c:y val="-0.0601851851851852"/>
                </c:manualLayout>
              </c:layout>
              <c:showLegendKey val="0"/>
              <c:showVal val="1"/>
              <c:showCatName val="0"/>
              <c:showSerName val="0"/>
              <c:showPercent val="0"/>
              <c:showBubbleSize val="0"/>
            </c:dLbl>
            <c:dLbl>
              <c:idx val="2"/>
              <c:layout>
                <c:manualLayout>
                  <c:x val="-0.0408908407736418"/>
                  <c:y val="0.0925925925925926"/>
                </c:manualLayout>
              </c:layout>
              <c:showLegendKey val="0"/>
              <c:showVal val="1"/>
              <c:showCatName val="0"/>
              <c:showSerName val="0"/>
              <c:showPercent val="0"/>
              <c:showBubbleSize val="0"/>
            </c:dLbl>
            <c:dLbl>
              <c:idx val="3"/>
              <c:layout>
                <c:manualLayout>
                  <c:x val="-0.0219058075573081"/>
                  <c:y val="0.087962962962963"/>
                </c:manualLayout>
              </c:layout>
              <c:showLegendKey val="0"/>
              <c:showVal val="1"/>
              <c:showCatName val="0"/>
              <c:showSerName val="0"/>
              <c:showPercent val="0"/>
              <c:showBubbleSize val="0"/>
            </c:dLbl>
            <c:dLbl>
              <c:idx val="4"/>
              <c:layout>
                <c:manualLayout>
                  <c:x val="-0.0102227101934105"/>
                  <c:y val="-0.0324074074074074"/>
                </c:manualLayout>
              </c:layout>
              <c:showLegendKey val="0"/>
              <c:showVal val="1"/>
              <c:showCatName val="0"/>
              <c:showSerName val="0"/>
              <c:showPercent val="0"/>
              <c:showBubbleSize val="0"/>
            </c:dLbl>
            <c:dLbl>
              <c:idx val="5"/>
              <c:layout>
                <c:manualLayout>
                  <c:x val="-0.027747356239257"/>
                  <c:y val="0.0925925925925926"/>
                </c:manualLayout>
              </c:layout>
              <c:showLegendKey val="0"/>
              <c:showVal val="1"/>
              <c:showCatName val="0"/>
              <c:showSerName val="0"/>
              <c:showPercent val="0"/>
              <c:showBubbleSize val="0"/>
            </c:dLbl>
            <c:dLbl>
              <c:idx val="6"/>
              <c:layout>
                <c:manualLayout>
                  <c:x val="-0.0292077434097442"/>
                  <c:y val="0.0462962962962963"/>
                </c:manualLayout>
              </c:layout>
              <c:showLegendKey val="0"/>
              <c:showVal val="1"/>
              <c:showCatName val="0"/>
              <c:showSerName val="0"/>
              <c:showPercent val="0"/>
              <c:showBubbleSize val="0"/>
            </c:dLbl>
            <c:dLbl>
              <c:idx val="7"/>
              <c:layout>
                <c:manualLayout>
                  <c:x val="-0.0321285177507186"/>
                  <c:y val="-0.037037037037037"/>
                </c:manualLayout>
              </c:layout>
              <c:showLegendKey val="0"/>
              <c:showVal val="1"/>
              <c:showCatName val="0"/>
              <c:showSerName val="0"/>
              <c:showPercent val="0"/>
              <c:showBubbleSize val="0"/>
            </c:dLbl>
            <c:dLbl>
              <c:idx val="8"/>
              <c:layout>
                <c:manualLayout>
                  <c:x val="-0.0146038717048721"/>
                  <c:y val="-0.0555555555555555"/>
                </c:manualLayout>
              </c:layout>
              <c:showLegendKey val="0"/>
              <c:showVal val="1"/>
              <c:showCatName val="0"/>
              <c:showSerName val="0"/>
              <c:showPercent val="0"/>
              <c:showBubbleSize val="0"/>
            </c:dLbl>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dLbls>
          <c:cat>
            <c:numRef>
              <c:f>GRÁFICOS!$B$191:$B$200</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GRÁFICOS!$C$191:$C$200</c:f>
              <c:numCache>
                <c:formatCode>_(* #,##0_);_(* \(#,##0\);_(* "-"??_);_(@_)</c:formatCode>
                <c:ptCount val="10"/>
                <c:pt idx="0">
                  <c:v>21.47</c:v>
                </c:pt>
                <c:pt idx="1">
                  <c:v>0.0</c:v>
                </c:pt>
                <c:pt idx="2">
                  <c:v>-2661.26</c:v>
                </c:pt>
                <c:pt idx="3">
                  <c:v>2094.06</c:v>
                </c:pt>
                <c:pt idx="4">
                  <c:v>322.36</c:v>
                </c:pt>
                <c:pt idx="5">
                  <c:v>-242.3</c:v>
                </c:pt>
                <c:pt idx="6">
                  <c:v>-1369.3</c:v>
                </c:pt>
                <c:pt idx="7">
                  <c:v>-1653.24</c:v>
                </c:pt>
                <c:pt idx="8">
                  <c:v>-3027.04</c:v>
                </c:pt>
                <c:pt idx="9">
                  <c:v>-2871.85</c:v>
                </c:pt>
              </c:numCache>
            </c:numRef>
          </c:val>
          <c:smooth val="0"/>
        </c:ser>
        <c:ser>
          <c:idx val="2"/>
          <c:order val="1"/>
          <c:tx>
            <c:strRef>
              <c:f>GRÁFICOS!$D$190</c:f>
              <c:strCache>
                <c:ptCount val="1"/>
                <c:pt idx="0">
                  <c:v>Resultado com Fundo para Ajustes Futuros</c:v>
                </c:pt>
              </c:strCache>
            </c:strRef>
          </c:tx>
          <c:spPr>
            <a:ln w="19050">
              <a:solidFill>
                <a:srgbClr val="00B050"/>
              </a:solidFill>
              <a:prstDash val="sysDash"/>
            </a:ln>
          </c:spPr>
          <c:marker>
            <c:symbol val="none"/>
          </c:marker>
          <c:dLbls>
            <c:dLbl>
              <c:idx val="0"/>
              <c:layout>
                <c:manualLayout>
                  <c:x val="-0.00876232302292325"/>
                  <c:y val="-0.12962962962963"/>
                </c:manualLayout>
              </c:layout>
              <c:showLegendKey val="0"/>
              <c:showVal val="1"/>
              <c:showCatName val="0"/>
              <c:showSerName val="0"/>
              <c:showPercent val="0"/>
              <c:showBubbleSize val="0"/>
            </c:dLbl>
            <c:dLbl>
              <c:idx val="1"/>
              <c:layout>
                <c:manualLayout>
                  <c:x val="-0.027747356239257"/>
                  <c:y val="-0.0462962962962963"/>
                </c:manualLayout>
              </c:layout>
              <c:showLegendKey val="0"/>
              <c:showVal val="1"/>
              <c:showCatName val="0"/>
              <c:showSerName val="0"/>
              <c:showPercent val="0"/>
              <c:showBubbleSize val="0"/>
            </c:dLbl>
            <c:dLbl>
              <c:idx val="2"/>
              <c:layout>
                <c:manualLayout>
                  <c:x val="-0.0394304536031546"/>
                  <c:y val="0.0416666666666667"/>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GRÁFICOS!$B$191:$B$200</c:f>
              <c:numCache>
                <c:formatCode>General</c:formatCode>
                <c:ptCount val="10"/>
                <c:pt idx="0">
                  <c:v>2006.0</c:v>
                </c:pt>
                <c:pt idx="1">
                  <c:v>2007.0</c:v>
                </c:pt>
                <c:pt idx="2">
                  <c:v>2008.0</c:v>
                </c:pt>
                <c:pt idx="3">
                  <c:v>2009.0</c:v>
                </c:pt>
                <c:pt idx="4">
                  <c:v>2010.0</c:v>
                </c:pt>
                <c:pt idx="5">
                  <c:v>2011.0</c:v>
                </c:pt>
                <c:pt idx="6">
                  <c:v>2012.0</c:v>
                </c:pt>
                <c:pt idx="7">
                  <c:v>2013.0</c:v>
                </c:pt>
                <c:pt idx="8">
                  <c:v>2014.0</c:v>
                </c:pt>
                <c:pt idx="9">
                  <c:v>2015.0</c:v>
                </c:pt>
              </c:numCache>
            </c:numRef>
          </c:cat>
          <c:val>
            <c:numRef>
              <c:f>GRÁFICOS!$D$191:$D$200</c:f>
              <c:numCache>
                <c:formatCode>_(* #,##0_);_(* \(#,##0\);_(* "-"??_);_(@_)</c:formatCode>
                <c:ptCount val="10"/>
                <c:pt idx="0">
                  <c:v>113.55904867</c:v>
                </c:pt>
                <c:pt idx="1">
                  <c:v>141.8780917</c:v>
                </c:pt>
                <c:pt idx="2">
                  <c:v>-2633.30563467</c:v>
                </c:pt>
              </c:numCache>
            </c:numRef>
          </c:val>
          <c:smooth val="0"/>
        </c:ser>
        <c:dLbls>
          <c:showLegendKey val="0"/>
          <c:showVal val="0"/>
          <c:showCatName val="0"/>
          <c:showSerName val="0"/>
          <c:showPercent val="0"/>
          <c:showBubbleSize val="0"/>
        </c:dLbls>
        <c:marker val="1"/>
        <c:smooth val="0"/>
        <c:axId val="-2144592568"/>
        <c:axId val="-2090711864"/>
      </c:lineChart>
      <c:catAx>
        <c:axId val="-2144592568"/>
        <c:scaling>
          <c:orientation val="minMax"/>
        </c:scaling>
        <c:delete val="0"/>
        <c:axPos val="b"/>
        <c:numFmt formatCode="General" sourceLinked="1"/>
        <c:majorTickMark val="out"/>
        <c:minorTickMark val="none"/>
        <c:tickLblPos val="nextTo"/>
        <c:crossAx val="-2090711864"/>
        <c:crosses val="autoZero"/>
        <c:auto val="1"/>
        <c:lblAlgn val="ctr"/>
        <c:lblOffset val="100"/>
        <c:noMultiLvlLbl val="0"/>
      </c:catAx>
      <c:valAx>
        <c:axId val="-2090711864"/>
        <c:scaling>
          <c:orientation val="minMax"/>
        </c:scaling>
        <c:delete val="1"/>
        <c:axPos val="l"/>
        <c:numFmt formatCode="_(* #,##0_);_(* \(#,##0\);_(* &quot;-&quot;??_);_(@_)" sourceLinked="1"/>
        <c:majorTickMark val="out"/>
        <c:minorTickMark val="none"/>
        <c:tickLblPos val="nextTo"/>
        <c:crossAx val="-2144592568"/>
        <c:crosses val="autoZero"/>
        <c:crossBetween val="between"/>
      </c:valAx>
    </c:plotArea>
    <c:legend>
      <c:legendPos val="r"/>
      <c:layout>
        <c:manualLayout>
          <c:xMode val="edge"/>
          <c:yMode val="edge"/>
          <c:x val="0.0332370321068994"/>
          <c:y val="0.888505030621173"/>
          <c:w val="0.870377414640945"/>
          <c:h val="0.0933603091280257"/>
        </c:manualLayout>
      </c:layout>
      <c:overlay val="0"/>
    </c:legend>
    <c:plotVisOnly val="1"/>
    <c:dispBlanksAs val="gap"/>
    <c:showDLblsOverMax val="0"/>
  </c:chart>
  <c:spPr>
    <a:ln>
      <a:solidFill>
        <a:schemeClr val="tx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
          <c:y val="0.0640836270690709"/>
          <c:w val="1.0"/>
          <c:h val="0.871832745861858"/>
        </c:manualLayout>
      </c:layout>
      <c:lineChart>
        <c:grouping val="stacked"/>
        <c:varyColors val="0"/>
        <c:ser>
          <c:idx val="1"/>
          <c:order val="0"/>
          <c:tx>
            <c:strRef>
              <c:f>REB!$B$3</c:f>
              <c:strCache>
                <c:ptCount val="1"/>
                <c:pt idx="0">
                  <c:v>EXERCÍCIO 
R$ MILHÕES</c:v>
                </c:pt>
              </c:strCache>
            </c:strRef>
          </c:tx>
          <c:marker>
            <c:symbol val="none"/>
          </c:marker>
          <c:dLbls>
            <c:dLbl>
              <c:idx val="0"/>
              <c:layout>
                <c:manualLayout>
                  <c:x val="-0.0376446339441724"/>
                  <c:y val="-0.0466062742320516"/>
                </c:manualLayout>
              </c:layout>
              <c:showLegendKey val="0"/>
              <c:showVal val="1"/>
              <c:showCatName val="0"/>
              <c:showSerName val="0"/>
              <c:showPercent val="0"/>
              <c:showBubbleSize val="0"/>
            </c:dLbl>
            <c:dLbl>
              <c:idx val="1"/>
              <c:layout>
                <c:manualLayout>
                  <c:x val="-0.0331272778708717"/>
                  <c:y val="-0.0640836270690709"/>
                </c:manualLayout>
              </c:layout>
              <c:showLegendKey val="0"/>
              <c:showVal val="1"/>
              <c:showCatName val="0"/>
              <c:showSerName val="0"/>
              <c:showPercent val="0"/>
              <c:showBubbleSize val="0"/>
            </c:dLbl>
            <c:dLbl>
              <c:idx val="2"/>
              <c:layout>
                <c:manualLayout>
                  <c:x val="-0.0316214925131048"/>
                  <c:y val="-0.0699094113480774"/>
                </c:manualLayout>
              </c:layout>
              <c:showLegendKey val="0"/>
              <c:showVal val="1"/>
              <c:showCatName val="0"/>
              <c:showSerName val="0"/>
              <c:showPercent val="0"/>
              <c:showBubbleSize val="0"/>
            </c:dLbl>
            <c:dLbl>
              <c:idx val="3"/>
              <c:layout>
                <c:manualLayout>
                  <c:x val="-0.0271041364398041"/>
                  <c:y val="-0.0640836270690709"/>
                </c:manualLayout>
              </c:layout>
              <c:showLegendKey val="0"/>
              <c:showVal val="1"/>
              <c:showCatName val="0"/>
              <c:showSerName val="0"/>
              <c:showPercent val="0"/>
              <c:showBubbleSize val="0"/>
            </c:dLbl>
            <c:dLbl>
              <c:idx val="4"/>
              <c:layout>
                <c:manualLayout>
                  <c:x val="-0.0316214925131048"/>
                  <c:y val="-0.0757351956270838"/>
                </c:manualLayout>
              </c:layout>
              <c:showLegendKey val="0"/>
              <c:showVal val="1"/>
              <c:showCatName val="0"/>
              <c:showSerName val="0"/>
              <c:showPercent val="0"/>
              <c:showBubbleSize val="0"/>
            </c:dLbl>
            <c:dLbl>
              <c:idx val="5"/>
              <c:layout>
                <c:manualLayout>
                  <c:x val="-0.0406562046597062"/>
                  <c:y val="-0.0699094113480774"/>
                </c:manualLayout>
              </c:layout>
              <c:showLegendKey val="0"/>
              <c:showVal val="1"/>
              <c:showCatName val="0"/>
              <c:showSerName val="0"/>
              <c:showPercent val="0"/>
              <c:showBubbleSize val="0"/>
            </c:dLbl>
            <c:dLbl>
              <c:idx val="6"/>
              <c:layout>
                <c:manualLayout>
                  <c:x val="-0.0195752096509696"/>
                  <c:y val="-0.0174773528370193"/>
                </c:manualLayout>
              </c:layout>
              <c:showLegendKey val="0"/>
              <c:showVal val="1"/>
              <c:showCatName val="0"/>
              <c:showSerName val="0"/>
              <c:showPercent val="0"/>
              <c:showBubbleSize val="0"/>
            </c:dLbl>
            <c:dLbl>
              <c:idx val="7"/>
              <c:layout>
                <c:manualLayout>
                  <c:x val="-0.0436677753752399"/>
                  <c:y val="-0.0932125484641032"/>
                </c:manualLayout>
              </c:layout>
              <c:showLegendKey val="0"/>
              <c:showVal val="1"/>
              <c:showCatName val="0"/>
              <c:showSerName val="0"/>
              <c:showPercent val="0"/>
              <c:showBubbleSize val="0"/>
            </c:dLbl>
            <c:dLbl>
              <c:idx val="8"/>
              <c:layout>
                <c:manualLayout>
                  <c:x val="-0.0451735607330068"/>
                  <c:y val="-0.0990383327431097"/>
                </c:manualLayout>
              </c:layout>
              <c:showLegendKey val="0"/>
              <c:showVal val="1"/>
              <c:showCatName val="0"/>
              <c:showSerName val="0"/>
              <c:showPercent val="0"/>
              <c:showBubbleSize val="0"/>
            </c:dLbl>
            <c:dLbl>
              <c:idx val="9"/>
              <c:layout>
                <c:manualLayout>
                  <c:x val="-0.0271041364398041"/>
                  <c:y val="-0.104864117022116"/>
                </c:manualLayout>
              </c:layout>
              <c:showLegendKey val="0"/>
              <c:showVal val="1"/>
              <c:showCatName val="0"/>
              <c:showSerName val="0"/>
              <c:showPercent val="0"/>
              <c:showBubbleSize val="0"/>
            </c:dLbl>
            <c:dLbl>
              <c:idx val="10"/>
              <c:layout>
                <c:manualLayout>
                  <c:x val="-0.0361388485864055"/>
                  <c:y val="0.0640836270690709"/>
                </c:manualLayout>
              </c:layout>
              <c:showLegendKey val="0"/>
              <c:showVal val="1"/>
              <c:showCatName val="0"/>
              <c:showSerName val="0"/>
              <c:showPercent val="0"/>
              <c:showBubbleSize val="0"/>
            </c:dLbl>
            <c:dLbl>
              <c:idx val="11"/>
              <c:layout>
                <c:manualLayout>
                  <c:x val="-0.0331272778708717"/>
                  <c:y val="-0.0990383327431096"/>
                </c:manualLayout>
              </c:layout>
              <c:showLegendKey val="0"/>
              <c:showVal val="1"/>
              <c:showCatName val="0"/>
              <c:showSerName val="0"/>
              <c:showPercent val="0"/>
              <c:showBubbleSize val="0"/>
            </c:dLbl>
            <c:dLbl>
              <c:idx val="12"/>
              <c:layout>
                <c:manualLayout>
                  <c:x val="-0.0376446339441724"/>
                  <c:y val="0.104864117022116"/>
                </c:manualLayout>
              </c:layout>
              <c:showLegendKey val="0"/>
              <c:showVal val="1"/>
              <c:showCatName val="0"/>
              <c:showSerName val="0"/>
              <c:showPercent val="0"/>
              <c:showBubbleSize val="0"/>
            </c:dLbl>
            <c:dLbl>
              <c:idx val="13"/>
              <c:layout>
                <c:manualLayout>
                  <c:x val="-0.0286099217975711"/>
                  <c:y val="-0.0932125484641031"/>
                </c:manualLayout>
              </c:layout>
              <c:showLegendKey val="0"/>
              <c:showVal val="1"/>
              <c:showCatName val="0"/>
              <c:showSerName val="0"/>
              <c:showPercent val="0"/>
              <c:showBubbleSize val="0"/>
            </c:dLbl>
            <c:dLbl>
              <c:idx val="14"/>
              <c:layout>
                <c:manualLayout>
                  <c:x val="-0.0421619900174731"/>
                  <c:y val="0.104864117022116"/>
                </c:manualLayout>
              </c:layout>
              <c:showLegendKey val="0"/>
              <c:showVal val="1"/>
              <c:showCatName val="0"/>
              <c:showSerName val="0"/>
              <c:showPercent val="0"/>
              <c:showBubbleSize val="0"/>
            </c:dLbl>
            <c:dLbl>
              <c:idx val="15"/>
              <c:layout>
                <c:manualLayout>
                  <c:x val="-0.0361388485864056"/>
                  <c:y val="0.1805993126492"/>
                </c:manualLayout>
              </c:layout>
              <c:showLegendKey val="0"/>
              <c:showVal val="1"/>
              <c:showCatName val="0"/>
              <c:showSerName val="0"/>
              <c:showPercent val="0"/>
              <c:showBubbleSize val="0"/>
            </c:dLbl>
            <c:dLbl>
              <c:idx val="16"/>
              <c:layout>
                <c:manualLayout>
                  <c:x val="-0.00150578535776701"/>
                  <c:y val="0.116515685580129"/>
                </c:manualLayout>
              </c:layout>
              <c:showLegendKey val="0"/>
              <c:showVal val="1"/>
              <c:showCatName val="0"/>
              <c:showSerName val="0"/>
              <c:showPercent val="0"/>
              <c:showBubbleSize val="0"/>
            </c:dLbl>
            <c:numFmt formatCode="0.00_ ;[Red]\-0.00\ " sourceLinked="0"/>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REB!$A$4:$A$20</c:f>
              <c:numCache>
                <c:formatCode>General</c:formatCode>
                <c:ptCount val="17"/>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pt idx="13">
                  <c:v>2011.0</c:v>
                </c:pt>
                <c:pt idx="14">
                  <c:v>2012.0</c:v>
                </c:pt>
                <c:pt idx="15">
                  <c:v>2013.0</c:v>
                </c:pt>
                <c:pt idx="16">
                  <c:v>2014.0</c:v>
                </c:pt>
              </c:numCache>
            </c:numRef>
          </c:cat>
          <c:val>
            <c:numRef>
              <c:f>REB!$B$4:$B$20</c:f>
              <c:numCache>
                <c:formatCode>_(* #,##0.00_);_(* \(#,##0.00\);_(* "-"??_);_(@_)</c:formatCode>
                <c:ptCount val="17"/>
                <c:pt idx="0">
                  <c:v>0.0</c:v>
                </c:pt>
                <c:pt idx="1">
                  <c:v>0.0</c:v>
                </c:pt>
                <c:pt idx="2">
                  <c:v>0.0</c:v>
                </c:pt>
                <c:pt idx="3">
                  <c:v>0.0</c:v>
                </c:pt>
                <c:pt idx="4">
                  <c:v>0.0</c:v>
                </c:pt>
                <c:pt idx="5">
                  <c:v>72.9</c:v>
                </c:pt>
                <c:pt idx="6">
                  <c:v>0.0</c:v>
                </c:pt>
                <c:pt idx="7">
                  <c:v>17.86</c:v>
                </c:pt>
                <c:pt idx="8">
                  <c:v>44.99</c:v>
                </c:pt>
                <c:pt idx="9">
                  <c:v>56.48</c:v>
                </c:pt>
                <c:pt idx="10">
                  <c:v>-82.36</c:v>
                </c:pt>
                <c:pt idx="11">
                  <c:v>66.12</c:v>
                </c:pt>
                <c:pt idx="12">
                  <c:v>-33.59</c:v>
                </c:pt>
                <c:pt idx="13">
                  <c:v>0.39</c:v>
                </c:pt>
                <c:pt idx="14">
                  <c:v>-25.69</c:v>
                </c:pt>
                <c:pt idx="15">
                  <c:v>-10.49</c:v>
                </c:pt>
                <c:pt idx="16">
                  <c:v>-29.16</c:v>
                </c:pt>
              </c:numCache>
            </c:numRef>
          </c:val>
          <c:smooth val="0"/>
        </c:ser>
        <c:dLbls>
          <c:showLegendKey val="0"/>
          <c:showVal val="0"/>
          <c:showCatName val="0"/>
          <c:showSerName val="0"/>
          <c:showPercent val="0"/>
          <c:showBubbleSize val="0"/>
        </c:dLbls>
        <c:marker val="1"/>
        <c:smooth val="0"/>
        <c:axId val="-2126391960"/>
        <c:axId val="-2125749448"/>
      </c:lineChart>
      <c:catAx>
        <c:axId val="-2126391960"/>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n-US"/>
          </a:p>
        </c:txPr>
        <c:crossAx val="-2125749448"/>
        <c:crosses val="autoZero"/>
        <c:auto val="1"/>
        <c:lblAlgn val="ctr"/>
        <c:lblOffset val="100"/>
        <c:noMultiLvlLbl val="0"/>
      </c:catAx>
      <c:valAx>
        <c:axId val="-2125749448"/>
        <c:scaling>
          <c:orientation val="minMax"/>
        </c:scaling>
        <c:delete val="1"/>
        <c:axPos val="l"/>
        <c:numFmt formatCode="_(* #,##0.00_);_(* \(#,##0.00\);_(* &quot;-&quot;??_);_(@_)" sourceLinked="1"/>
        <c:majorTickMark val="out"/>
        <c:minorTickMark val="none"/>
        <c:tickLblPos val="none"/>
        <c:crossAx val="-2126391960"/>
        <c:crosses val="autoZero"/>
        <c:crossBetween val="between"/>
      </c:valAx>
    </c:plotArea>
    <c:plotVisOnly val="1"/>
    <c:dispBlanksAs val="zero"/>
    <c:showDLblsOverMax val="0"/>
  </c:chart>
  <c:spPr>
    <a:ln w="9525">
      <a:solidFill>
        <a:srgbClr val="000000"/>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168766156309112"/>
          <c:y val="0.0491981058480019"/>
          <c:w val="0.966246768738178"/>
          <c:h val="0.831501522737726"/>
        </c:manualLayout>
      </c:layout>
      <c:lineChart>
        <c:grouping val="stacked"/>
        <c:varyColors val="0"/>
        <c:ser>
          <c:idx val="1"/>
          <c:order val="0"/>
          <c:tx>
            <c:strRef>
              <c:f>REB!$B$3</c:f>
              <c:strCache>
                <c:ptCount val="1"/>
                <c:pt idx="0">
                  <c:v>EXERCÍCIO 
R$ MILHÕES</c:v>
                </c:pt>
              </c:strCache>
            </c:strRef>
          </c:tx>
          <c:marker>
            <c:symbol val="none"/>
          </c:marker>
          <c:dLbls>
            <c:dLbl>
              <c:idx val="0"/>
              <c:layout>
                <c:manualLayout>
                  <c:x val="-0.0322189934771941"/>
                  <c:y val="-0.0693877342883223"/>
                </c:manualLayout>
              </c:layout>
              <c:showLegendKey val="0"/>
              <c:showVal val="1"/>
              <c:showCatName val="0"/>
              <c:showSerName val="0"/>
              <c:showPercent val="0"/>
              <c:showBubbleSize val="0"/>
            </c:dLbl>
            <c:dLbl>
              <c:idx val="1"/>
              <c:layout>
                <c:manualLayout>
                  <c:x val="-0.0429586579695921"/>
                  <c:y val="-0.0693877342883223"/>
                </c:manualLayout>
              </c:layout>
              <c:showLegendKey val="0"/>
              <c:showVal val="1"/>
              <c:showCatName val="0"/>
              <c:showSerName val="0"/>
              <c:showPercent val="0"/>
              <c:showBubbleSize val="0"/>
            </c:dLbl>
            <c:dLbl>
              <c:idx val="2"/>
              <c:layout>
                <c:manualLayout>
                  <c:x val="-0.0490956091081053"/>
                  <c:y val="-0.0647618853357674"/>
                </c:manualLayout>
              </c:layout>
              <c:showLegendKey val="0"/>
              <c:showVal val="1"/>
              <c:showCatName val="0"/>
              <c:showSerName val="0"/>
              <c:showPercent val="0"/>
              <c:showBubbleSize val="0"/>
            </c:dLbl>
            <c:dLbl>
              <c:idx val="3"/>
              <c:layout>
                <c:manualLayout>
                  <c:x val="-0.0583010358158751"/>
                  <c:y val="-0.0693877342883223"/>
                </c:manualLayout>
              </c:layout>
              <c:showLegendKey val="0"/>
              <c:showVal val="1"/>
              <c:showCatName val="0"/>
              <c:showSerName val="0"/>
              <c:showPercent val="0"/>
              <c:showBubbleSize val="0"/>
            </c:dLbl>
            <c:dLbl>
              <c:idx val="4"/>
              <c:layout>
                <c:manualLayout>
                  <c:x val="-0.0644379869543883"/>
                  <c:y val="-0.0740135832408771"/>
                </c:manualLayout>
              </c:layout>
              <c:showLegendKey val="0"/>
              <c:showVal val="1"/>
              <c:showCatName val="0"/>
              <c:showSerName val="0"/>
              <c:showPercent val="0"/>
              <c:showBubbleSize val="0"/>
            </c:dLbl>
            <c:dLbl>
              <c:idx val="5"/>
              <c:layout>
                <c:manualLayout>
                  <c:x val="-0.0506298468927336"/>
                  <c:y val="-0.050884338478103"/>
                </c:manualLayout>
              </c:layout>
              <c:showLegendKey val="0"/>
              <c:showVal val="1"/>
              <c:showCatName val="0"/>
              <c:showSerName val="0"/>
              <c:showPercent val="0"/>
              <c:showBubbleSize val="0"/>
            </c:dLbl>
            <c:dLbl>
              <c:idx val="6"/>
              <c:layout>
                <c:manualLayout>
                  <c:x val="-0.0337532312618224"/>
                  <c:y val="-0.0786394321934319"/>
                </c:manualLayout>
              </c:layout>
              <c:showLegendKey val="0"/>
              <c:showVal val="1"/>
              <c:showCatName val="0"/>
              <c:showSerName val="0"/>
              <c:showPercent val="0"/>
              <c:showBubbleSize val="0"/>
            </c:dLbl>
            <c:dLbl>
              <c:idx val="7"/>
              <c:layout>
                <c:manualLayout>
                  <c:x val="-0.0337532312618224"/>
                  <c:y val="-0.0601360363832126"/>
                </c:manualLayout>
              </c:layout>
              <c:showLegendKey val="0"/>
              <c:showVal val="1"/>
              <c:showCatName val="0"/>
              <c:showSerName val="0"/>
              <c:showPercent val="0"/>
              <c:showBubbleSize val="0"/>
            </c:dLbl>
            <c:dLbl>
              <c:idx val="8"/>
              <c:layout>
                <c:manualLayout>
                  <c:x val="-0.0398901824003356"/>
                  <c:y val="0.0462584895255482"/>
                </c:manualLayout>
              </c:layout>
              <c:showLegendKey val="0"/>
              <c:showVal val="1"/>
              <c:showCatName val="0"/>
              <c:showSerName val="0"/>
              <c:showPercent val="0"/>
              <c:showBubbleSize val="0"/>
            </c:dLbl>
            <c:dLbl>
              <c:idx val="9"/>
              <c:layout>
                <c:manualLayout>
                  <c:x val="-0.0506298468927336"/>
                  <c:y val="-0.0514671167675409"/>
                </c:manualLayout>
              </c:layout>
              <c:showLegendKey val="0"/>
              <c:showVal val="1"/>
              <c:showCatName val="0"/>
              <c:showSerName val="0"/>
              <c:showPercent val="0"/>
              <c:showBubbleSize val="0"/>
            </c:dLbl>
            <c:dLbl>
              <c:idx val="10"/>
              <c:layout>
                <c:manualLayout>
                  <c:x val="-0.0383559446157073"/>
                  <c:y val="0.0514671167675409"/>
                </c:manualLayout>
              </c:layout>
              <c:showLegendKey val="0"/>
              <c:showVal val="1"/>
              <c:showCatName val="0"/>
              <c:showSerName val="0"/>
              <c:showPercent val="0"/>
              <c:showBubbleSize val="0"/>
            </c:dLbl>
            <c:dLbl>
              <c:idx val="11"/>
              <c:layout>
                <c:manualLayout>
                  <c:x val="-0.0429586579695921"/>
                  <c:y val="-0.0720539634745572"/>
                </c:manualLayout>
              </c:layout>
              <c:showLegendKey val="0"/>
              <c:showVal val="1"/>
              <c:showCatName val="0"/>
              <c:showSerName val="0"/>
              <c:showPercent val="0"/>
              <c:showBubbleSize val="0"/>
            </c:dLbl>
            <c:dLbl>
              <c:idx val="12"/>
              <c:layout>
                <c:manualLayout>
                  <c:x val="-0.0398901824003356"/>
                  <c:y val="0.0617605401210491"/>
                </c:manualLayout>
              </c:layout>
              <c:showLegendKey val="0"/>
              <c:showVal val="1"/>
              <c:showCatName val="0"/>
              <c:showSerName val="0"/>
              <c:showPercent val="0"/>
              <c:showBubbleSize val="0"/>
            </c:dLbl>
            <c:dLbl>
              <c:idx val="13"/>
              <c:layout>
                <c:manualLayout>
                  <c:x val="-0.0168766156309111"/>
                  <c:y val="-0.0411736934140327"/>
                </c:manualLayout>
              </c:layout>
              <c:showLegendKey val="0"/>
              <c:showVal val="1"/>
              <c:showCatName val="0"/>
              <c:showSerName val="0"/>
              <c:showPercent val="0"/>
              <c:showBubbleSize val="0"/>
            </c:dLbl>
            <c:dLbl>
              <c:idx val="14"/>
              <c:layout>
                <c:manualLayout>
                  <c:x val="0.00613695113851317"/>
                  <c:y val="-0.0617605401210491"/>
                </c:manualLayout>
              </c:layout>
              <c:showLegendKey val="0"/>
              <c:showVal val="1"/>
              <c:showCatName val="0"/>
              <c:showSerName val="0"/>
              <c:showPercent val="0"/>
              <c:showBubbleSize val="0"/>
            </c:dLbl>
            <c:numFmt formatCode="0.00_ ;[Red]\-0.00\ " sourceLinked="0"/>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REB!$A$4:$A$20</c:f>
              <c:numCache>
                <c:formatCode>General</c:formatCode>
                <c:ptCount val="17"/>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pt idx="13">
                  <c:v>2011.0</c:v>
                </c:pt>
                <c:pt idx="14">
                  <c:v>2012.0</c:v>
                </c:pt>
                <c:pt idx="15">
                  <c:v>2013.0</c:v>
                </c:pt>
                <c:pt idx="16">
                  <c:v>2014.0</c:v>
                </c:pt>
              </c:numCache>
            </c:numRef>
          </c:cat>
          <c:val>
            <c:numRef>
              <c:f>REB!$C$4:$C$20</c:f>
              <c:numCache>
                <c:formatCode>_(* #,##0.00_);_(* \(#,##0.00\);_(* "-"??_);_(@_)</c:formatCode>
                <c:ptCount val="17"/>
                <c:pt idx="0">
                  <c:v>0.0</c:v>
                </c:pt>
                <c:pt idx="1">
                  <c:v>0.0</c:v>
                </c:pt>
                <c:pt idx="2">
                  <c:v>0.0</c:v>
                </c:pt>
                <c:pt idx="3">
                  <c:v>0.0</c:v>
                </c:pt>
                <c:pt idx="4">
                  <c:v>0.0</c:v>
                </c:pt>
                <c:pt idx="5">
                  <c:v>72.89</c:v>
                </c:pt>
                <c:pt idx="6">
                  <c:v>72.89</c:v>
                </c:pt>
                <c:pt idx="7">
                  <c:v>90.75</c:v>
                </c:pt>
                <c:pt idx="8">
                  <c:v>69.29</c:v>
                </c:pt>
                <c:pt idx="9">
                  <c:v>125.76</c:v>
                </c:pt>
                <c:pt idx="10">
                  <c:v>43.42</c:v>
                </c:pt>
                <c:pt idx="11">
                  <c:v>109.54</c:v>
                </c:pt>
                <c:pt idx="12">
                  <c:v>75.95</c:v>
                </c:pt>
                <c:pt idx="13">
                  <c:v>76.35</c:v>
                </c:pt>
                <c:pt idx="14">
                  <c:v>50.65</c:v>
                </c:pt>
                <c:pt idx="15">
                  <c:v>40.16000000000001</c:v>
                </c:pt>
                <c:pt idx="16">
                  <c:v>11.0</c:v>
                </c:pt>
              </c:numCache>
            </c:numRef>
          </c:val>
          <c:smooth val="0"/>
        </c:ser>
        <c:dLbls>
          <c:showLegendKey val="0"/>
          <c:showVal val="0"/>
          <c:showCatName val="0"/>
          <c:showSerName val="0"/>
          <c:showPercent val="0"/>
          <c:showBubbleSize val="0"/>
        </c:dLbls>
        <c:marker val="1"/>
        <c:smooth val="0"/>
        <c:axId val="-2125748056"/>
        <c:axId val="-2125628376"/>
      </c:lineChart>
      <c:catAx>
        <c:axId val="-2125748056"/>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n-US"/>
          </a:p>
        </c:txPr>
        <c:crossAx val="-2125628376"/>
        <c:crosses val="autoZero"/>
        <c:auto val="1"/>
        <c:lblAlgn val="ctr"/>
        <c:lblOffset val="100"/>
        <c:noMultiLvlLbl val="0"/>
      </c:catAx>
      <c:valAx>
        <c:axId val="-2125628376"/>
        <c:scaling>
          <c:orientation val="minMax"/>
        </c:scaling>
        <c:delete val="1"/>
        <c:axPos val="l"/>
        <c:numFmt formatCode="_(* #,##0.00_);_(* \(#,##0.00\);_(* &quot;-&quot;??_);_(@_)" sourceLinked="1"/>
        <c:majorTickMark val="out"/>
        <c:minorTickMark val="none"/>
        <c:tickLblPos val="none"/>
        <c:crossAx val="-2125748056"/>
        <c:crosses val="autoZero"/>
        <c:crossBetween val="between"/>
      </c:valAx>
    </c:plotArea>
    <c:plotVisOnly val="1"/>
    <c:dispBlanksAs val="zero"/>
    <c:showDLblsOverMax val="0"/>
  </c:chart>
  <c:spPr>
    <a:ln w="9525">
      <a:solidFill>
        <a:srgbClr val="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Superávit</a:t>
            </a:r>
            <a:r>
              <a:rPr lang="pt-BR" baseline="0"/>
              <a:t>/Déficit dos Exercícios</a:t>
            </a:r>
            <a:endParaRPr lang="pt-BR"/>
          </a:p>
        </c:rich>
      </c:tx>
      <c:layout/>
      <c:overlay val="0"/>
    </c:title>
    <c:autoTitleDeleted val="0"/>
    <c:plotArea>
      <c:layout>
        <c:manualLayout>
          <c:layoutTarget val="inner"/>
          <c:xMode val="edge"/>
          <c:yMode val="edge"/>
          <c:x val="0.0150659133709981"/>
          <c:y val="0.124574190152815"/>
          <c:w val="0.953309429541646"/>
          <c:h val="0.773573841627091"/>
        </c:manualLayout>
      </c:layout>
      <c:lineChart>
        <c:grouping val="standard"/>
        <c:varyColors val="0"/>
        <c:ser>
          <c:idx val="1"/>
          <c:order val="0"/>
          <c:tx>
            <c:strRef>
              <c:f>GRÁFICOS!$C$45</c:f>
              <c:strCache>
                <c:ptCount val="1"/>
                <c:pt idx="0">
                  <c:v>Superávit/Déficit Exercício</c:v>
                </c:pt>
              </c:strCache>
            </c:strRef>
          </c:tx>
          <c:spPr>
            <a:ln>
              <a:solidFill>
                <a:schemeClr val="accent1">
                  <a:lumMod val="75000"/>
                </a:schemeClr>
              </a:solidFill>
            </a:ln>
          </c:spPr>
          <c:marker>
            <c:symbol val="none"/>
          </c:marker>
          <c:dLbls>
            <c:dLbl>
              <c:idx val="0"/>
              <c:layout>
                <c:manualLayout>
                  <c:x val="-0.0195856873822976"/>
                  <c:y val="-0.0462962962962963"/>
                </c:manualLayout>
              </c:layout>
              <c:showLegendKey val="0"/>
              <c:showVal val="1"/>
              <c:showCatName val="0"/>
              <c:showSerName val="0"/>
              <c:showPercent val="0"/>
              <c:showBubbleSize val="0"/>
            </c:dLbl>
            <c:dLbl>
              <c:idx val="1"/>
              <c:layout>
                <c:manualLayout>
                  <c:x val="-0.0271186440677966"/>
                  <c:y val="-0.0416666666666667"/>
                </c:manualLayout>
              </c:layout>
              <c:showLegendKey val="0"/>
              <c:showVal val="1"/>
              <c:showCatName val="0"/>
              <c:showSerName val="0"/>
              <c:showPercent val="0"/>
              <c:showBubbleSize val="0"/>
            </c:dLbl>
            <c:dLbl>
              <c:idx val="2"/>
              <c:layout>
                <c:manualLayout>
                  <c:x val="-0.0210922787193974"/>
                  <c:y val="-0.0462962962962963"/>
                </c:manualLayout>
              </c:layout>
              <c:showLegendKey val="0"/>
              <c:showVal val="1"/>
              <c:showCatName val="0"/>
              <c:showSerName val="0"/>
              <c:showPercent val="0"/>
              <c:showBubbleSize val="0"/>
            </c:dLbl>
            <c:dLbl>
              <c:idx val="3"/>
              <c:layout>
                <c:manualLayout>
                  <c:x val="-0.0376647834274953"/>
                  <c:y val="0.0601851851851852"/>
                </c:manualLayout>
              </c:layout>
              <c:showLegendKey val="0"/>
              <c:showVal val="1"/>
              <c:showCatName val="0"/>
              <c:showSerName val="0"/>
              <c:showPercent val="0"/>
              <c:showBubbleSize val="0"/>
            </c:dLbl>
            <c:dLbl>
              <c:idx val="4"/>
              <c:layout>
                <c:manualLayout>
                  <c:x val="-0.0301318267419962"/>
                  <c:y val="-0.0509259259259259"/>
                </c:manualLayout>
              </c:layout>
              <c:showLegendKey val="0"/>
              <c:showVal val="1"/>
              <c:showCatName val="0"/>
              <c:showSerName val="0"/>
              <c:showPercent val="0"/>
              <c:showBubbleSize val="0"/>
            </c:dLbl>
            <c:dLbl>
              <c:idx val="5"/>
              <c:layout>
                <c:manualLayout>
                  <c:x val="-0.0361581920903955"/>
                  <c:y val="0.0416666666666667"/>
                </c:manualLayout>
              </c:layout>
              <c:showLegendKey val="0"/>
              <c:showVal val="1"/>
              <c:showCatName val="0"/>
              <c:showSerName val="0"/>
              <c:showPercent val="0"/>
              <c:showBubbleSize val="0"/>
            </c:dLbl>
            <c:dLbl>
              <c:idx val="6"/>
              <c:layout>
                <c:manualLayout>
                  <c:x val="-0.0271186440677966"/>
                  <c:y val="0.0833333333333333"/>
                </c:manualLayout>
              </c:layout>
              <c:showLegendKey val="0"/>
              <c:showVal val="1"/>
              <c:showCatName val="0"/>
              <c:showSerName val="0"/>
              <c:showPercent val="0"/>
              <c:showBubbleSize val="0"/>
            </c:dLbl>
            <c:dLbl>
              <c:idx val="7"/>
              <c:layout>
                <c:manualLayout>
                  <c:x val="-0.0346516007532957"/>
                  <c:y val="-0.0324074074074074"/>
                </c:manualLayout>
              </c:layout>
              <c:showLegendKey val="0"/>
              <c:showVal val="1"/>
              <c:showCatName val="0"/>
              <c:showSerName val="0"/>
              <c:showPercent val="0"/>
              <c:showBubbleSize val="0"/>
            </c:dLbl>
            <c:dLbl>
              <c:idx val="8"/>
              <c:layout>
                <c:manualLayout>
                  <c:x val="-0.0210922787193974"/>
                  <c:y val="-0.0277777777777777"/>
                </c:manualLayout>
              </c:layout>
              <c:showLegendKey val="0"/>
              <c:showVal val="1"/>
              <c:showCatName val="0"/>
              <c:showSerName val="0"/>
              <c:showPercent val="0"/>
              <c:showBubbleSize val="0"/>
            </c:dLbl>
            <c:dLbl>
              <c:idx val="10"/>
              <c:layout>
                <c:manualLayout>
                  <c:x val="-0.0301318267419962"/>
                  <c:y val="-0.0277777777777778"/>
                </c:manualLayout>
              </c:layout>
              <c:showLegendKey val="0"/>
              <c:showVal val="1"/>
              <c:showCatName val="0"/>
              <c:showSerName val="0"/>
              <c:showPercent val="0"/>
              <c:showBubbleSize val="0"/>
            </c:dLbl>
            <c:dLbl>
              <c:idx val="11"/>
              <c:layout>
                <c:manualLayout>
                  <c:x val="-0.0286252354048964"/>
                  <c:y val="-0.0324074074074074"/>
                </c:manualLayout>
              </c:layout>
              <c:showLegendKey val="0"/>
              <c:showVal val="1"/>
              <c:showCatName val="0"/>
              <c:showSerName val="0"/>
              <c:showPercent val="0"/>
              <c:showBubbleSize val="0"/>
            </c:dLbl>
            <c:dLbl>
              <c:idx val="12"/>
              <c:layout>
                <c:manualLayout>
                  <c:x val="-0.0271186440677966"/>
                  <c:y val="-0.0833333333333333"/>
                </c:manualLayout>
              </c:layout>
              <c:showLegendKey val="0"/>
              <c:showVal val="1"/>
              <c:showCatName val="0"/>
              <c:showSerName val="0"/>
              <c:showPercent val="0"/>
              <c:showBubbleSize val="0"/>
            </c:dLbl>
            <c:dLbl>
              <c:idx val="13"/>
              <c:layout>
                <c:manualLayout>
                  <c:x val="-0.0361581920903955"/>
                  <c:y val="0.0972222222222222"/>
                </c:manualLayout>
              </c:layout>
              <c:showLegendKey val="0"/>
              <c:showVal val="1"/>
              <c:showCatName val="0"/>
              <c:showSerName val="0"/>
              <c:showPercent val="0"/>
              <c:showBubbleSize val="0"/>
            </c:dLbl>
            <c:dLbl>
              <c:idx val="14"/>
              <c:layout>
                <c:manualLayout>
                  <c:x val="-0.031638418079096"/>
                  <c:y val="-0.101851851851852"/>
                </c:manualLayout>
              </c:layout>
              <c:showLegendKey val="0"/>
              <c:showVal val="1"/>
              <c:showCatName val="0"/>
              <c:showSerName val="0"/>
              <c:showPercent val="0"/>
              <c:showBubbleSize val="0"/>
            </c:dLbl>
            <c:dLbl>
              <c:idx val="15"/>
              <c:layout>
                <c:manualLayout>
                  <c:x val="-0.0120527306967985"/>
                  <c:y val="-0.037037037037037"/>
                </c:manualLayout>
              </c:layout>
              <c:showLegendKey val="0"/>
              <c:showVal val="1"/>
              <c:showCatName val="0"/>
              <c:showSerName val="0"/>
              <c:showPercent val="0"/>
              <c:showBubbleSize val="0"/>
            </c:dLbl>
            <c:dLbl>
              <c:idx val="16"/>
              <c:layout>
                <c:manualLayout>
                  <c:x val="-0.031638418079096"/>
                  <c:y val="0.148148148148148"/>
                </c:manualLayout>
              </c:layout>
              <c:showLegendKey val="0"/>
              <c:showVal val="1"/>
              <c:showCatName val="0"/>
              <c:showSerName val="0"/>
              <c:showPercent val="0"/>
              <c:showBubbleSize val="0"/>
            </c:dLbl>
            <c:dLbl>
              <c:idx val="17"/>
              <c:layout>
                <c:manualLayout>
                  <c:x val="-0.0316385367083351"/>
                  <c:y val="0.037037037037037"/>
                </c:manualLayout>
              </c:layout>
              <c:showLegendKey val="0"/>
              <c:showVal val="1"/>
              <c:showCatName val="0"/>
              <c:showSerName val="0"/>
              <c:showPercent val="0"/>
              <c:showBubbleSize val="0"/>
            </c:dLbl>
            <c:dLbl>
              <c:idx val="18"/>
              <c:layout>
                <c:manualLayout>
                  <c:x val="-0.0210922787193974"/>
                  <c:y val="-0.037037037037037"/>
                </c:manualLayout>
              </c:layout>
              <c:showLegendKey val="0"/>
              <c:showVal val="1"/>
              <c:showCatName val="0"/>
              <c:showSerName val="0"/>
              <c:showPercent val="0"/>
              <c:showBubbleSize val="0"/>
            </c:dLbl>
            <c:dLbl>
              <c:idx val="19"/>
              <c:layout>
                <c:manualLayout>
                  <c:x val="-0.024105461393597"/>
                  <c:y val="0.0462962962962963"/>
                </c:manualLayout>
              </c:layout>
              <c:showLegendKey val="0"/>
              <c:showVal val="1"/>
              <c:showCatName val="0"/>
              <c:showSerName val="0"/>
              <c:showPercent val="0"/>
              <c:showBubbleSize val="0"/>
            </c:dLbl>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dLbls>
          <c:cat>
            <c:numRef>
              <c:f>GRÁFICOS!$B$46:$B$66</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GRÁFICOS!$C$46:$C$66</c:f>
              <c:numCache>
                <c:formatCode>_(* #,##0_);_(* \(#,##0\);_(* "-"??_);_(@_)</c:formatCode>
                <c:ptCount val="21"/>
                <c:pt idx="0">
                  <c:v>135.49</c:v>
                </c:pt>
                <c:pt idx="1">
                  <c:v>575.8499999999997</c:v>
                </c:pt>
                <c:pt idx="2">
                  <c:v>47.03</c:v>
                </c:pt>
                <c:pt idx="3">
                  <c:v>-765.77</c:v>
                </c:pt>
                <c:pt idx="4">
                  <c:v>1367.72</c:v>
                </c:pt>
                <c:pt idx="5">
                  <c:v>-1418.33</c:v>
                </c:pt>
                <c:pt idx="6">
                  <c:v>-282.68</c:v>
                </c:pt>
                <c:pt idx="7">
                  <c:v>343.52</c:v>
                </c:pt>
                <c:pt idx="8">
                  <c:v>73.04</c:v>
                </c:pt>
                <c:pt idx="9">
                  <c:v>0.0</c:v>
                </c:pt>
                <c:pt idx="10">
                  <c:v>17.86</c:v>
                </c:pt>
                <c:pt idx="11">
                  <c:v>118.71</c:v>
                </c:pt>
                <c:pt idx="12">
                  <c:v>350.96</c:v>
                </c:pt>
                <c:pt idx="13">
                  <c:v>-3243.42</c:v>
                </c:pt>
                <c:pt idx="14">
                  <c:v>2261.13</c:v>
                </c:pt>
                <c:pt idx="15">
                  <c:v>639.2</c:v>
                </c:pt>
                <c:pt idx="16">
                  <c:v>-354.02</c:v>
                </c:pt>
                <c:pt idx="17">
                  <c:v>-1478.12</c:v>
                </c:pt>
                <c:pt idx="18">
                  <c:v>-1744.87</c:v>
                </c:pt>
                <c:pt idx="19">
                  <c:v>-3438.57</c:v>
                </c:pt>
                <c:pt idx="20">
                  <c:v>-3301.24</c:v>
                </c:pt>
              </c:numCache>
            </c:numRef>
          </c:val>
          <c:smooth val="0"/>
        </c:ser>
        <c:ser>
          <c:idx val="2"/>
          <c:order val="1"/>
          <c:tx>
            <c:strRef>
              <c:f>GRÁFICOS!$D$45</c:f>
              <c:strCache>
                <c:ptCount val="1"/>
                <c:pt idx="0">
                  <c:v>Resultado com Fundo para Ajustes Futuros</c:v>
                </c:pt>
              </c:strCache>
            </c:strRef>
          </c:tx>
          <c:spPr>
            <a:ln w="19050">
              <a:solidFill>
                <a:srgbClr val="00B050"/>
              </a:solidFill>
              <a:prstDash val="sysDash"/>
            </a:ln>
          </c:spPr>
          <c:marker>
            <c:symbol val="none"/>
          </c:marker>
          <c:dLbls>
            <c:dLbl>
              <c:idx val="7"/>
              <c:delete val="1"/>
            </c:dLbl>
            <c:dLbl>
              <c:idx val="8"/>
              <c:layout>
                <c:manualLayout>
                  <c:x val="-0.0301318267419962"/>
                  <c:y val="-0.0277777777777778"/>
                </c:manualLayout>
              </c:layout>
              <c:showLegendKey val="0"/>
              <c:showVal val="1"/>
              <c:showCatName val="0"/>
              <c:showSerName val="0"/>
              <c:showPercent val="0"/>
              <c:showBubbleSize val="0"/>
            </c:dLbl>
            <c:dLbl>
              <c:idx val="9"/>
              <c:layout>
                <c:manualLayout>
                  <c:x val="-0.024105461393597"/>
                  <c:y val="-0.0416666666666667"/>
                </c:manualLayout>
              </c:layout>
              <c:showLegendKey val="0"/>
              <c:showVal val="1"/>
              <c:showCatName val="0"/>
              <c:showSerName val="0"/>
              <c:showPercent val="0"/>
              <c:showBubbleSize val="0"/>
            </c:dLbl>
            <c:dLbl>
              <c:idx val="10"/>
              <c:layout>
                <c:manualLayout>
                  <c:x val="-0.031638418079096"/>
                  <c:y val="-0.0462962962962963"/>
                </c:manualLayout>
              </c:layout>
              <c:showLegendKey val="0"/>
              <c:showVal val="1"/>
              <c:showCatName val="0"/>
              <c:showSerName val="0"/>
              <c:showPercent val="0"/>
              <c:showBubbleSize val="0"/>
            </c:dLbl>
            <c:dLbl>
              <c:idx val="11"/>
              <c:layout>
                <c:manualLayout>
                  <c:x val="-0.0391713747645951"/>
                  <c:y val="0.0324074074074074"/>
                </c:manualLayout>
              </c:layout>
              <c:showLegendKey val="0"/>
              <c:showVal val="1"/>
              <c:showCatName val="0"/>
              <c:showSerName val="0"/>
              <c:showPercent val="0"/>
              <c:showBubbleSize val="0"/>
            </c:dLbl>
            <c:dLbl>
              <c:idx val="12"/>
              <c:layout>
                <c:manualLayout>
                  <c:x val="-0.0271186440677966"/>
                  <c:y val="-0.101851851851852"/>
                </c:manualLayout>
              </c:layout>
              <c:showLegendKey val="0"/>
              <c:showVal val="1"/>
              <c:showCatName val="0"/>
              <c:showSerName val="0"/>
              <c:showPercent val="0"/>
              <c:showBubbleSize val="0"/>
            </c:dLbl>
            <c:dLbl>
              <c:idx val="13"/>
              <c:layout>
                <c:manualLayout>
                  <c:x val="-0.0361581920903955"/>
                  <c:y val="0.101851851851852"/>
                </c:manualLayout>
              </c:layout>
              <c:showLegendKey val="0"/>
              <c:showVal val="1"/>
              <c:showCatName val="0"/>
              <c:showSerName val="0"/>
              <c:showPercent val="0"/>
              <c:showBubbleSize val="0"/>
            </c:dLbl>
            <c:dLbl>
              <c:idx val="14"/>
              <c:layout>
                <c:manualLayout>
                  <c:x val="-0.0331450094161959"/>
                  <c:y val="-0.0555559200933217"/>
                </c:manualLayout>
              </c:layout>
              <c:showLegendKey val="0"/>
              <c:showVal val="1"/>
              <c:showCatName val="0"/>
              <c:showSerName val="0"/>
              <c:showPercent val="0"/>
              <c:showBubbleSize val="0"/>
            </c:dLbl>
            <c:dLbl>
              <c:idx val="15"/>
              <c:layout>
                <c:manualLayout>
                  <c:x val="-0.022598883654827"/>
                  <c:y val="0.129805238415044"/>
                </c:manualLayout>
              </c:layout>
              <c:showLegendKey val="0"/>
              <c:showVal val="1"/>
              <c:showCatName val="0"/>
              <c:showSerName val="0"/>
              <c:showPercent val="0"/>
              <c:showBubbleSize val="0"/>
            </c:dLbl>
            <c:dLbl>
              <c:idx val="16"/>
              <c:layout>
                <c:manualLayout>
                  <c:x val="-0.0331450094161959"/>
                  <c:y val="0.087962962962963"/>
                </c:manualLayout>
              </c:layout>
              <c:showLegendKey val="0"/>
              <c:showVal val="1"/>
              <c:showCatName val="0"/>
              <c:showSerName val="0"/>
              <c:showPercent val="0"/>
              <c:showBubbleSize val="0"/>
            </c:dLbl>
            <c:dLbl>
              <c:idx val="17"/>
              <c:layout>
                <c:manualLayout>
                  <c:x val="-0.0256121713599358"/>
                  <c:y val="-0.0324074074074074"/>
                </c:manualLayout>
              </c:layout>
              <c:showLegendKey val="0"/>
              <c:showVal val="1"/>
              <c:showCatName val="0"/>
              <c:showSerName val="0"/>
              <c:showPercent val="0"/>
              <c:showBubbleSize val="0"/>
            </c:dLbl>
            <c:dLbl>
              <c:idx val="18"/>
              <c:layout>
                <c:manualLayout>
                  <c:x val="-0.00903954802259887"/>
                  <c:y val="0.0185185185185185"/>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GRÁFICOS!$B$46:$B$66</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GRÁFICOS!$D$46:$D$66</c:f>
              <c:numCache>
                <c:formatCode>General</c:formatCode>
                <c:ptCount val="21"/>
                <c:pt idx="7" formatCode="_(* #,##0_);_(* \(#,##0\);_(* &quot;-&quot;??_);_(@_)">
                  <c:v>343.52</c:v>
                </c:pt>
                <c:pt idx="8" formatCode="_(* #,##0_);_(* \(#,##0\);_(* &quot;-&quot;??_);_(@_)">
                  <c:v>3285.82</c:v>
                </c:pt>
                <c:pt idx="9" formatCode="_(* #,##0_);_(* \(#,##0\);_(* &quot;-&quot;??_);_(@_)">
                  <c:v>2119.28</c:v>
                </c:pt>
                <c:pt idx="10" formatCode="_(* #,##0_);_(* \(#,##0\);_(* &quot;-&quot;??_);_(@_)">
                  <c:v>1139.52</c:v>
                </c:pt>
                <c:pt idx="11" formatCode="_(* #,##0_);_(* \(#,##0\);_(* &quot;-&quot;??_);_(@_)">
                  <c:v>-5286.26</c:v>
                </c:pt>
                <c:pt idx="12" formatCode="_(* #,##0_);_(* \(#,##0\);_(* &quot;-&quot;??_);_(@_)">
                  <c:v>768.97</c:v>
                </c:pt>
                <c:pt idx="13" formatCode="_(* #,##0_);_(* \(#,##0\);_(* &quot;-&quot;??_);_(@_)">
                  <c:v>-3862.02</c:v>
                </c:pt>
                <c:pt idx="14" formatCode="_(* #,##0_);_(* \(#,##0\);_(* &quot;-&quot;??_);_(@_)">
                  <c:v>2060.37</c:v>
                </c:pt>
                <c:pt idx="15" formatCode="_(* #,##0_);_(* \(#,##0\);_(* &quot;-&quot;??_);_(@_)">
                  <c:v>-1.449999999999932</c:v>
                </c:pt>
                <c:pt idx="16" formatCode="_(* #,##0_);_(* \(#,##0\);_(* &quot;-&quot;??_);_(@_)">
                  <c:v>-353.21</c:v>
                </c:pt>
                <c:pt idx="17" formatCode="_(* #,##0_);_(* \(#,##0\);_(* &quot;-&quot;??_);_(@_)">
                  <c:v>-1477.22</c:v>
                </c:pt>
                <c:pt idx="18" formatCode="_(* #,##0_);_(* \(#,##0\);_(* &quot;-&quot;??_);_(@_)">
                  <c:v>-1743.91</c:v>
                </c:pt>
              </c:numCache>
            </c:numRef>
          </c:val>
          <c:smooth val="0"/>
        </c:ser>
        <c:dLbls>
          <c:showLegendKey val="0"/>
          <c:showVal val="0"/>
          <c:showCatName val="0"/>
          <c:showSerName val="0"/>
          <c:showPercent val="0"/>
          <c:showBubbleSize val="0"/>
        </c:dLbls>
        <c:marker val="1"/>
        <c:smooth val="0"/>
        <c:axId val="-2146327896"/>
        <c:axId val="-2146324824"/>
      </c:lineChart>
      <c:catAx>
        <c:axId val="-2146327896"/>
        <c:scaling>
          <c:orientation val="minMax"/>
        </c:scaling>
        <c:delete val="0"/>
        <c:axPos val="b"/>
        <c:numFmt formatCode="General" sourceLinked="1"/>
        <c:majorTickMark val="out"/>
        <c:minorTickMark val="none"/>
        <c:tickLblPos val="nextTo"/>
        <c:txPr>
          <a:bodyPr/>
          <a:lstStyle/>
          <a:p>
            <a:pPr>
              <a:defRPr b="1"/>
            </a:pPr>
            <a:endParaRPr lang="en-US"/>
          </a:p>
        </c:txPr>
        <c:crossAx val="-2146324824"/>
        <c:crosses val="autoZero"/>
        <c:auto val="1"/>
        <c:lblAlgn val="ctr"/>
        <c:lblOffset val="100"/>
        <c:noMultiLvlLbl val="0"/>
      </c:catAx>
      <c:valAx>
        <c:axId val="-2146324824"/>
        <c:scaling>
          <c:orientation val="minMax"/>
        </c:scaling>
        <c:delete val="1"/>
        <c:axPos val="l"/>
        <c:numFmt formatCode="_(* #,##0_);_(* \(#,##0\);_(* &quot;-&quot;??_);_(@_)" sourceLinked="1"/>
        <c:majorTickMark val="out"/>
        <c:minorTickMark val="none"/>
        <c:tickLblPos val="nextTo"/>
        <c:crossAx val="-2146327896"/>
        <c:crosses val="autoZero"/>
        <c:crossBetween val="between"/>
      </c:valAx>
      <c:spPr>
        <a:noFill/>
        <a:ln w="25400">
          <a:noFill/>
        </a:ln>
      </c:spPr>
    </c:plotArea>
    <c:legend>
      <c:legendPos val="r"/>
      <c:layout>
        <c:manualLayout>
          <c:xMode val="edge"/>
          <c:yMode val="edge"/>
          <c:x val="0.0300404636920385"/>
          <c:y val="0.864973024205308"/>
          <c:w val="0.903292869641295"/>
          <c:h val="0.131165062700496"/>
        </c:manualLayout>
      </c:layout>
      <c:overlay val="0"/>
    </c:legend>
    <c:plotVisOnly val="1"/>
    <c:dispBlanksAs val="gap"/>
    <c:showDLblsOverMax val="0"/>
  </c:chart>
  <c:spPr>
    <a:ln>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lineChart>
        <c:grouping val="stacked"/>
        <c:varyColors val="0"/>
        <c:ser>
          <c:idx val="0"/>
          <c:order val="0"/>
          <c:tx>
            <c:strRef>
              <c:f>'NOVO PLANO (2)'!$A$3</c:f>
              <c:strCache>
                <c:ptCount val="1"/>
                <c:pt idx="0">
                  <c:v>ANO</c:v>
                </c:pt>
              </c:strCache>
            </c:strRef>
          </c:tx>
          <c:marker>
            <c:symbol val="none"/>
          </c:marker>
          <c:cat>
            <c:numRef>
              <c:f>'NOVO PLANO (2)'!$A$4:$A$12</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'NOVO PLANO (2)'!$A$3</c:f>
              <c:numCache>
                <c:formatCode>General</c:formatCode>
                <c:ptCount val="1"/>
                <c:pt idx="0">
                  <c:v>0.0</c:v>
                </c:pt>
              </c:numCache>
            </c:numRef>
          </c:val>
          <c:smooth val="0"/>
        </c:ser>
        <c:ser>
          <c:idx val="1"/>
          <c:order val="1"/>
          <c:tx>
            <c:strRef>
              <c:f>'NOVO PLANO (2)'!$B$3</c:f>
              <c:strCache>
                <c:ptCount val="1"/>
                <c:pt idx="0">
                  <c:v>EXERCÍCIO 
R$ MILHÕES</c:v>
                </c:pt>
              </c:strCache>
            </c:strRef>
          </c:tx>
          <c:marker>
            <c:symbol val="none"/>
          </c:marker>
          <c:dLbls>
            <c:dLbl>
              <c:idx val="0"/>
              <c:layout>
                <c:manualLayout>
                  <c:x val="-0.0550979146062095"/>
                  <c:y val="0.177657724816893"/>
                </c:manualLayout>
              </c:layout>
              <c:showLegendKey val="0"/>
              <c:showVal val="1"/>
              <c:showCatName val="0"/>
              <c:showSerName val="0"/>
              <c:showPercent val="0"/>
              <c:showBubbleSize val="0"/>
            </c:dLbl>
            <c:dLbl>
              <c:idx val="1"/>
              <c:layout>
                <c:manualLayout>
                  <c:x val="-0.0479885062699244"/>
                  <c:y val="0.108886992629709"/>
                </c:manualLayout>
              </c:layout>
              <c:showLegendKey val="0"/>
              <c:showVal val="1"/>
              <c:showCatName val="0"/>
              <c:showSerName val="0"/>
              <c:showPercent val="0"/>
              <c:showBubbleSize val="0"/>
            </c:dLbl>
            <c:dLbl>
              <c:idx val="2"/>
              <c:layout>
                <c:manualLayout>
                  <c:x val="-0.0444338021017818"/>
                  <c:y val="-0.0343853660935923"/>
                </c:manualLayout>
              </c:layout>
              <c:showLegendKey val="0"/>
              <c:showVal val="1"/>
              <c:showCatName val="0"/>
              <c:showSerName val="0"/>
              <c:showPercent val="0"/>
              <c:showBubbleSize val="0"/>
            </c:dLbl>
            <c:dLbl>
              <c:idx val="3"/>
              <c:layout>
                <c:manualLayout>
                  <c:x val="-0.0355470416814255"/>
                  <c:y val="-0.0687707321871845"/>
                </c:manualLayout>
              </c:layout>
              <c:showLegendKey val="0"/>
              <c:showVal val="1"/>
              <c:showCatName val="0"/>
              <c:showSerName val="0"/>
              <c:showPercent val="0"/>
              <c:showBubbleSize val="0"/>
            </c:dLbl>
            <c:dLbl>
              <c:idx val="4"/>
              <c:layout>
                <c:manualLayout>
                  <c:x val="-0.0408790979336393"/>
                  <c:y val="0.200581302212622"/>
                </c:manualLayout>
              </c:layout>
              <c:showLegendKey val="0"/>
              <c:showVal val="1"/>
              <c:showCatName val="0"/>
              <c:showSerName val="0"/>
              <c:showPercent val="0"/>
              <c:showBubbleSize val="0"/>
            </c:dLbl>
            <c:dLbl>
              <c:idx val="5"/>
              <c:layout>
                <c:manualLayout>
                  <c:x val="-0.0319923375132829"/>
                  <c:y val="0.183388619165825"/>
                </c:manualLayout>
              </c:layout>
              <c:showLegendKey val="0"/>
              <c:showVal val="1"/>
              <c:showCatName val="0"/>
              <c:showSerName val="0"/>
              <c:showPercent val="0"/>
              <c:showBubbleSize val="0"/>
            </c:dLbl>
            <c:dLbl>
              <c:idx val="6"/>
              <c:layout>
                <c:manualLayout>
                  <c:x val="-0.039101745849568"/>
                  <c:y val="-0.0916943095829129"/>
                </c:manualLayout>
              </c:layout>
              <c:showLegendKey val="0"/>
              <c:showVal val="1"/>
              <c:showCatName val="0"/>
              <c:showSerName val="0"/>
              <c:showPercent val="0"/>
              <c:showBubbleSize val="0"/>
            </c:dLbl>
            <c:dLbl>
              <c:idx val="7"/>
              <c:layout>
                <c:manualLayout>
                  <c:x val="-0.0533205625221382"/>
                  <c:y val="0.0802325208850486"/>
                </c:manualLayout>
              </c:layout>
              <c:showLegendKey val="0"/>
              <c:showVal val="1"/>
              <c:showCatName val="0"/>
              <c:showSerName val="0"/>
              <c:showPercent val="0"/>
              <c:showBubbleSize val="0"/>
            </c:dLbl>
            <c:dLbl>
              <c:idx val="8"/>
              <c:layout>
                <c:manualLayout>
                  <c:x val="-0.0177735208407127"/>
                  <c:y val="0.103156098280777"/>
                </c:manualLayout>
              </c:layout>
              <c:showLegendKey val="0"/>
              <c:showVal val="1"/>
              <c:showCatName val="0"/>
              <c:showSerName val="0"/>
              <c:showPercent val="0"/>
              <c:showBubbleSize val="0"/>
            </c:dLbl>
            <c:numFmt formatCode="0.00_ ;[Red]\-0.00\ " sourceLinked="0"/>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'NOVO PLANO (2)'!$A$4:$A$12</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'NOVO PLANO (2)'!$B$4:$B$12</c:f>
              <c:numCache>
                <c:formatCode>_(* #,##0.00_);_(* \(#,##0.00\);_(* "-"??_);_(@_)</c:formatCode>
                <c:ptCount val="9"/>
                <c:pt idx="0">
                  <c:v>-3.969999999999999</c:v>
                </c:pt>
                <c:pt idx="1">
                  <c:v>-49.4</c:v>
                </c:pt>
                <c:pt idx="2">
                  <c:v>28.89</c:v>
                </c:pt>
                <c:pt idx="3">
                  <c:v>24.47999999999999</c:v>
                </c:pt>
                <c:pt idx="4">
                  <c:v>-1.73</c:v>
                </c:pt>
                <c:pt idx="5">
                  <c:v>-2.62</c:v>
                </c:pt>
                <c:pt idx="6">
                  <c:v>6.73</c:v>
                </c:pt>
                <c:pt idx="7">
                  <c:v>-21.75</c:v>
                </c:pt>
                <c:pt idx="8">
                  <c:v>-15.24</c:v>
                </c:pt>
              </c:numCache>
            </c:numRef>
          </c:val>
          <c:smooth val="0"/>
        </c:ser>
        <c:dLbls>
          <c:showLegendKey val="0"/>
          <c:showVal val="0"/>
          <c:showCatName val="0"/>
          <c:showSerName val="0"/>
          <c:showPercent val="0"/>
          <c:showBubbleSize val="0"/>
        </c:dLbls>
        <c:marker val="1"/>
        <c:smooth val="0"/>
        <c:axId val="-2126455272"/>
        <c:axId val="-2126257816"/>
      </c:lineChart>
      <c:catAx>
        <c:axId val="-2126455272"/>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n-US"/>
          </a:p>
        </c:txPr>
        <c:crossAx val="-2126257816"/>
        <c:crosses val="autoZero"/>
        <c:auto val="1"/>
        <c:lblAlgn val="ctr"/>
        <c:lblOffset val="100"/>
        <c:noMultiLvlLbl val="0"/>
      </c:catAx>
      <c:valAx>
        <c:axId val="-2126257816"/>
        <c:scaling>
          <c:orientation val="minMax"/>
        </c:scaling>
        <c:delete val="1"/>
        <c:axPos val="l"/>
        <c:numFmt formatCode="#,##0_ ;[Red]\-#,##0\ " sourceLinked="0"/>
        <c:majorTickMark val="out"/>
        <c:minorTickMark val="none"/>
        <c:tickLblPos val="none"/>
        <c:crossAx val="-2126455272"/>
        <c:crosses val="autoZero"/>
        <c:crossBetween val="between"/>
      </c:valAx>
    </c:plotArea>
    <c:plotVisOnly val="1"/>
    <c:dispBlanksAs val="zero"/>
    <c:showDLblsOverMax val="0"/>
  </c:chart>
  <c:spPr>
    <a:ln w="9525">
      <a:solidFill>
        <a:srgbClr val="000000"/>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0"/>
          <c:y val="0.129012358220313"/>
          <c:w val="0.964218452367384"/>
          <c:h val="0.870987641779687"/>
        </c:manualLayout>
      </c:layout>
      <c:lineChart>
        <c:grouping val="stacked"/>
        <c:varyColors val="0"/>
        <c:ser>
          <c:idx val="0"/>
          <c:order val="0"/>
          <c:tx>
            <c:strRef>
              <c:f>'NOVO PLANO (2)'!$A$3</c:f>
              <c:strCache>
                <c:ptCount val="1"/>
                <c:pt idx="0">
                  <c:v>ANO</c:v>
                </c:pt>
              </c:strCache>
            </c:strRef>
          </c:tx>
          <c:marker>
            <c:symbol val="none"/>
          </c:marker>
          <c:cat>
            <c:numRef>
              <c:f>'NOVO PLANO (2)'!$A$4:$A$12</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'NOVO PLANO (2)'!$A$3</c:f>
              <c:numCache>
                <c:formatCode>General</c:formatCode>
                <c:ptCount val="1"/>
                <c:pt idx="0">
                  <c:v>0.0</c:v>
                </c:pt>
              </c:numCache>
            </c:numRef>
          </c:val>
          <c:smooth val="0"/>
        </c:ser>
        <c:ser>
          <c:idx val="1"/>
          <c:order val="1"/>
          <c:tx>
            <c:strRef>
              <c:f>'NOVO PLANO (2)'!$B$3</c:f>
              <c:strCache>
                <c:ptCount val="1"/>
                <c:pt idx="0">
                  <c:v>EXERCÍCIO 
R$ MILHÕES</c:v>
                </c:pt>
              </c:strCache>
            </c:strRef>
          </c:tx>
          <c:marker>
            <c:symbol val="none"/>
          </c:marker>
          <c:dLbls>
            <c:dLbl>
              <c:idx val="0"/>
              <c:layout>
                <c:manualLayout>
                  <c:x val="-0.0406608495825187"/>
                  <c:y val="0.187654339229546"/>
                </c:manualLayout>
              </c:layout>
              <c:showLegendKey val="0"/>
              <c:showVal val="1"/>
              <c:showCatName val="0"/>
              <c:showSerName val="0"/>
              <c:showPercent val="0"/>
              <c:showBubbleSize val="0"/>
            </c:dLbl>
            <c:dLbl>
              <c:idx val="1"/>
              <c:layout>
                <c:manualLayout>
                  <c:x val="-0.0341551136493158"/>
                  <c:y val="0.0351851886055399"/>
                </c:manualLayout>
              </c:layout>
              <c:showLegendKey val="0"/>
              <c:showVal val="1"/>
              <c:showCatName val="0"/>
              <c:showSerName val="0"/>
              <c:showPercent val="0"/>
              <c:showBubbleSize val="0"/>
            </c:dLbl>
            <c:dLbl>
              <c:idx val="2"/>
              <c:layout>
                <c:manualLayout>
                  <c:x val="-0.019517207799609"/>
                  <c:y val="0.0351851886055399"/>
                </c:manualLayout>
              </c:layout>
              <c:showLegendKey val="0"/>
              <c:showVal val="1"/>
              <c:showCatName val="0"/>
              <c:showSerName val="0"/>
              <c:showPercent val="0"/>
              <c:showBubbleSize val="0"/>
            </c:dLbl>
            <c:dLbl>
              <c:idx val="3"/>
              <c:layout>
                <c:manualLayout>
                  <c:x val="-0.032528679666015"/>
                  <c:y val="-0.0820987734129263"/>
                </c:manualLayout>
              </c:layout>
              <c:showLegendKey val="0"/>
              <c:showVal val="1"/>
              <c:showCatName val="0"/>
              <c:showSerName val="0"/>
              <c:showPercent val="0"/>
              <c:showBubbleSize val="0"/>
            </c:dLbl>
            <c:dLbl>
              <c:idx val="4"/>
              <c:layout>
                <c:manualLayout>
                  <c:x val="-0.0292758116994135"/>
                  <c:y val="0.181790141128623"/>
                </c:manualLayout>
              </c:layout>
              <c:showLegendKey val="0"/>
              <c:showVal val="1"/>
              <c:showCatName val="0"/>
              <c:showSerName val="0"/>
              <c:showPercent val="0"/>
              <c:showBubbleSize val="0"/>
            </c:dLbl>
            <c:dLbl>
              <c:idx val="5"/>
              <c:layout>
                <c:manualLayout>
                  <c:x val="-0.0276493777161128"/>
                  <c:y val="-0.0234567924036932"/>
                </c:manualLayout>
              </c:layout>
              <c:showLegendKey val="0"/>
              <c:showVal val="1"/>
              <c:showCatName val="0"/>
              <c:showSerName val="0"/>
              <c:showPercent val="0"/>
              <c:showBubbleSize val="0"/>
            </c:dLbl>
            <c:dLbl>
              <c:idx val="6"/>
              <c:layout>
                <c:manualLayout>
                  <c:x val="-0.0422872835658195"/>
                  <c:y val="-0.12314816011939"/>
                </c:manualLayout>
              </c:layout>
              <c:showLegendKey val="0"/>
              <c:showVal val="1"/>
              <c:showCatName val="0"/>
              <c:showSerName val="0"/>
              <c:showPercent val="0"/>
              <c:showBubbleSize val="0"/>
            </c:dLbl>
            <c:dLbl>
              <c:idx val="7"/>
              <c:layout>
                <c:manualLayout>
                  <c:x val="-0.0243965097495112"/>
                  <c:y val="0.111419763917543"/>
                </c:manualLayout>
              </c:layout>
              <c:showLegendKey val="0"/>
              <c:showVal val="1"/>
              <c:showCatName val="0"/>
              <c:showSerName val="0"/>
              <c:showPercent val="0"/>
              <c:showBubbleSize val="0"/>
            </c:dLbl>
            <c:numFmt formatCode="0.00_ ;[Red]\-0.00\ " sourceLinked="0"/>
            <c:txPr>
              <a:bodyPr/>
              <a:lstStyle/>
              <a:p>
                <a:pPr>
                  <a:defRPr sz="110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'NOVO PLANO (2)'!$A$4:$A$12</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'NOVO PLANO (2)'!$C$4:$C$12</c:f>
              <c:numCache>
                <c:formatCode>_(* #,##0.00_);_(* \(#,##0.00\);_(* "-"??_);_(@_)</c:formatCode>
                <c:ptCount val="9"/>
                <c:pt idx="0">
                  <c:v>-3.969999999999999</c:v>
                </c:pt>
                <c:pt idx="1">
                  <c:v>-53.37</c:v>
                </c:pt>
                <c:pt idx="2">
                  <c:v>-24.47999999999999</c:v>
                </c:pt>
                <c:pt idx="3">
                  <c:v>0.0</c:v>
                </c:pt>
                <c:pt idx="4">
                  <c:v>-1.730000000000001</c:v>
                </c:pt>
                <c:pt idx="5">
                  <c:v>0.0</c:v>
                </c:pt>
                <c:pt idx="6">
                  <c:v>6.72</c:v>
                </c:pt>
                <c:pt idx="7">
                  <c:v>-15.01</c:v>
                </c:pt>
                <c:pt idx="8">
                  <c:v>-30.25</c:v>
                </c:pt>
              </c:numCache>
            </c:numRef>
          </c:val>
          <c:smooth val="0"/>
        </c:ser>
        <c:dLbls>
          <c:showLegendKey val="0"/>
          <c:showVal val="0"/>
          <c:showCatName val="0"/>
          <c:showSerName val="0"/>
          <c:showPercent val="0"/>
          <c:showBubbleSize val="0"/>
        </c:dLbls>
        <c:marker val="1"/>
        <c:smooth val="0"/>
        <c:axId val="-2098647144"/>
        <c:axId val="-2125864488"/>
      </c:lineChart>
      <c:catAx>
        <c:axId val="-2098647144"/>
        <c:scaling>
          <c:orientation val="minMax"/>
        </c:scaling>
        <c:delete val="0"/>
        <c:axPos val="b"/>
        <c:numFmt formatCode="General" sourceLinked="1"/>
        <c:majorTickMark val="out"/>
        <c:minorTickMark val="none"/>
        <c:tickLblPos val="nextTo"/>
        <c:txPr>
          <a:bodyPr/>
          <a:lstStyle/>
          <a:p>
            <a:pPr>
              <a:defRPr sz="1100">
                <a:latin typeface="Arial" pitchFamily="34" charset="0"/>
                <a:cs typeface="Arial" pitchFamily="34" charset="0"/>
              </a:defRPr>
            </a:pPr>
            <a:endParaRPr lang="en-US"/>
          </a:p>
        </c:txPr>
        <c:crossAx val="-2125864488"/>
        <c:crosses val="autoZero"/>
        <c:auto val="1"/>
        <c:lblAlgn val="ctr"/>
        <c:lblOffset val="100"/>
        <c:noMultiLvlLbl val="0"/>
      </c:catAx>
      <c:valAx>
        <c:axId val="-2125864488"/>
        <c:scaling>
          <c:orientation val="minMax"/>
        </c:scaling>
        <c:delete val="1"/>
        <c:axPos val="l"/>
        <c:numFmt formatCode="#,##0_ ;[Red]\-#,##0\ " sourceLinked="0"/>
        <c:majorTickMark val="out"/>
        <c:minorTickMark val="none"/>
        <c:tickLblPos val="none"/>
        <c:crossAx val="-2098647144"/>
        <c:crosses val="autoZero"/>
        <c:crossBetween val="between"/>
      </c:valAx>
    </c:plotArea>
    <c:plotVisOnly val="1"/>
    <c:dispBlanksAs val="zero"/>
    <c:showDLblsOverMax val="0"/>
  </c:chart>
  <c:spPr>
    <a:ln w="9525">
      <a:solidFill>
        <a:srgbClr val="0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Evolução FIA CAT II</a:t>
            </a:r>
          </a:p>
        </c:rich>
      </c:tx>
      <c:layout/>
      <c:overlay val="0"/>
    </c:title>
    <c:autoTitleDeleted val="0"/>
    <c:plotArea>
      <c:layout/>
      <c:lineChart>
        <c:grouping val="standard"/>
        <c:varyColors val="0"/>
        <c:ser>
          <c:idx val="1"/>
          <c:order val="0"/>
          <c:tx>
            <c:strRef>
              <c:f>Plan1!$D$2</c:f>
              <c:strCache>
                <c:ptCount val="1"/>
                <c:pt idx="0">
                  <c:v>Valor em R$ MIL</c:v>
                </c:pt>
              </c:strCache>
            </c:strRef>
          </c:tx>
          <c:dLbls>
            <c:dLbl>
              <c:idx val="0"/>
              <c:layout>
                <c:manualLayout>
                  <c:x val="-0.0404597701149425"/>
                  <c:y val="-0.0787037037037036"/>
                </c:manualLayout>
              </c:layout>
              <c:showLegendKey val="0"/>
              <c:showVal val="1"/>
              <c:showCatName val="0"/>
              <c:showSerName val="0"/>
              <c:showPercent val="0"/>
              <c:showBubbleSize val="0"/>
            </c:dLbl>
            <c:dLbl>
              <c:idx val="1"/>
              <c:layout>
                <c:manualLayout>
                  <c:x val="-0.0367816091954023"/>
                  <c:y val="-0.0694444444444445"/>
                </c:manualLayout>
              </c:layout>
              <c:showLegendKey val="0"/>
              <c:showVal val="1"/>
              <c:showCatName val="0"/>
              <c:showSerName val="0"/>
              <c:showPercent val="0"/>
              <c:showBubbleSize val="0"/>
            </c:dLbl>
            <c:dLbl>
              <c:idx val="2"/>
              <c:layout>
                <c:manualLayout>
                  <c:x val="-0.033103448275862"/>
                  <c:y val="-0.0694444444444444"/>
                </c:manualLayout>
              </c:layout>
              <c:showLegendKey val="0"/>
              <c:showVal val="1"/>
              <c:showCatName val="0"/>
              <c:showSerName val="0"/>
              <c:showPercent val="0"/>
              <c:showBubbleSize val="0"/>
            </c:dLbl>
            <c:dLbl>
              <c:idx val="3"/>
              <c:layout>
                <c:manualLayout>
                  <c:x val="-0.0367816091954023"/>
                  <c:y val="-0.0601851851851852"/>
                </c:manualLayout>
              </c:layout>
              <c:showLegendKey val="0"/>
              <c:showVal val="1"/>
              <c:showCatName val="0"/>
              <c:showSerName val="0"/>
              <c:showPercent val="0"/>
              <c:showBubbleSize val="0"/>
            </c:dLbl>
            <c:dLbl>
              <c:idx val="4"/>
              <c:layout>
                <c:manualLayout>
                  <c:x val="-0.0349425287356322"/>
                  <c:y val="-0.0648148148148148"/>
                </c:manualLayout>
              </c:layout>
              <c:showLegendKey val="0"/>
              <c:showVal val="1"/>
              <c:showCatName val="0"/>
              <c:showSerName val="0"/>
              <c:showPercent val="0"/>
              <c:showBubbleSize val="0"/>
            </c:dLbl>
            <c:dLbl>
              <c:idx val="5"/>
              <c:layout>
                <c:manualLayout>
                  <c:x val="-0.0331034482758621"/>
                  <c:y val="-0.0648148148148148"/>
                </c:manualLayout>
              </c:layout>
              <c:showLegendKey val="0"/>
              <c:showVal val="1"/>
              <c:showCatName val="0"/>
              <c:showSerName val="0"/>
              <c:showPercent val="0"/>
              <c:showBubbleSize val="0"/>
            </c:dLbl>
            <c:dLbl>
              <c:idx val="6"/>
              <c:layout>
                <c:manualLayout>
                  <c:x val="-0.0386206896551724"/>
                  <c:y val="-0.0648148148148148"/>
                </c:manualLayout>
              </c:layout>
              <c:showLegendKey val="0"/>
              <c:showVal val="1"/>
              <c:showCatName val="0"/>
              <c:showSerName val="0"/>
              <c:showPercent val="0"/>
              <c:showBubbleSize val="0"/>
            </c:dLbl>
            <c:dLbl>
              <c:idx val="7"/>
              <c:layout>
                <c:manualLayout>
                  <c:x val="-0.0349425287356322"/>
                  <c:y val="0.0462962962962963"/>
                </c:manualLayout>
              </c:layout>
              <c:showLegendKey val="0"/>
              <c:showVal val="1"/>
              <c:showCatName val="0"/>
              <c:showSerName val="0"/>
              <c:showPercent val="0"/>
              <c:showBubbleSize val="0"/>
            </c:dLbl>
            <c:dLbl>
              <c:idx val="8"/>
              <c:layout>
                <c:manualLayout>
                  <c:x val="-0.0422988505747126"/>
                  <c:y val="-0.0694444444444445"/>
                </c:manualLayout>
              </c:layout>
              <c:showLegendKey val="0"/>
              <c:showVal val="1"/>
              <c:showCatName val="0"/>
              <c:showSerName val="0"/>
              <c:showPercent val="0"/>
              <c:showBubbleSize val="0"/>
            </c:dLbl>
            <c:dLbl>
              <c:idx val="9"/>
              <c:layout>
                <c:manualLayout>
                  <c:x val="-0.0386206896551724"/>
                  <c:y val="0.0555551910177894"/>
                </c:manualLayout>
              </c:layout>
              <c:showLegendKey val="0"/>
              <c:showVal val="1"/>
              <c:showCatName val="0"/>
              <c:showSerName val="0"/>
              <c:showPercent val="0"/>
              <c:showBubbleSize val="0"/>
            </c:dLbl>
            <c:dLbl>
              <c:idx val="10"/>
              <c:layout>
                <c:manualLayout>
                  <c:x val="-0.0441379310344828"/>
                  <c:y val="-0.0601851851851852"/>
                </c:manualLayout>
              </c:layout>
              <c:showLegendKey val="0"/>
              <c:showVal val="1"/>
              <c:showCatName val="0"/>
              <c:showSerName val="0"/>
              <c:showPercent val="0"/>
              <c:showBubbleSize val="0"/>
            </c:dLbl>
            <c:dLbl>
              <c:idx val="11"/>
              <c:layout>
                <c:manualLayout>
                  <c:x val="-0.0349425287356322"/>
                  <c:y val="0.0555555555555555"/>
                </c:manualLayout>
              </c:layout>
              <c:showLegendKey val="0"/>
              <c:showVal val="1"/>
              <c:showCatName val="0"/>
              <c:showSerName val="0"/>
              <c:showPercent val="0"/>
              <c:showBubbleSize val="0"/>
            </c:dLbl>
            <c:dLbl>
              <c:idx val="12"/>
              <c:layout>
                <c:manualLayout>
                  <c:x val="-0.0551724137931035"/>
                  <c:y val="-0.0601851851851852"/>
                </c:manualLayout>
              </c:layout>
              <c:showLegendKey val="0"/>
              <c:showVal val="1"/>
              <c:showCatName val="0"/>
              <c:showSerName val="0"/>
              <c:showPercent val="0"/>
              <c:showBubbleSize val="0"/>
            </c:dLbl>
            <c:dLbl>
              <c:idx val="13"/>
              <c:layout>
                <c:manualLayout>
                  <c:x val="-0.047816091954023"/>
                  <c:y val="-0.0694444444444445"/>
                </c:manualLayout>
              </c:layout>
              <c:showLegendKey val="0"/>
              <c:showVal val="1"/>
              <c:showCatName val="0"/>
              <c:showSerName val="0"/>
              <c:showPercent val="0"/>
              <c:showBubbleSize val="0"/>
            </c:dLbl>
            <c:dLbl>
              <c:idx val="14"/>
              <c:layout>
                <c:manualLayout>
                  <c:x val="-0.0404597701149425"/>
                  <c:y val="-0.0694444444444445"/>
                </c:manualLayout>
              </c:layout>
              <c:showLegendKey val="0"/>
              <c:showVal val="1"/>
              <c:showCatName val="0"/>
              <c:showSerName val="0"/>
              <c:showPercent val="0"/>
              <c:showBubbleSize val="0"/>
            </c:dLbl>
            <c:dLbl>
              <c:idx val="15"/>
              <c:layout>
                <c:manualLayout>
                  <c:x val="-0.0386206896551724"/>
                  <c:y val="-0.0601851851851852"/>
                </c:manualLayout>
              </c:layout>
              <c:showLegendKey val="0"/>
              <c:showVal val="1"/>
              <c:showCatName val="0"/>
              <c:showSerName val="0"/>
              <c:showPercent val="0"/>
              <c:showBubbleSize val="0"/>
            </c:dLbl>
            <c:dLbl>
              <c:idx val="16"/>
              <c:layout>
                <c:manualLayout>
                  <c:x val="-0.031264367816092"/>
                  <c:y val="-0.0555555555555555"/>
                </c:manualLayout>
              </c:layout>
              <c:showLegendKey val="0"/>
              <c:showVal val="1"/>
              <c:showCatName val="0"/>
              <c:showSerName val="0"/>
              <c:showPercent val="0"/>
              <c:showBubbleSize val="0"/>
            </c:dLbl>
            <c:dLbl>
              <c:idx val="17"/>
              <c:layout>
                <c:manualLayout>
                  <c:x val="-0.00551724137931021"/>
                  <c:y val="-0.0787037037037037"/>
                </c:manualLayout>
              </c:layout>
              <c:showLegendKey val="0"/>
              <c:showVal val="1"/>
              <c:showCatName val="0"/>
              <c:showSerName val="0"/>
              <c:showPercent val="0"/>
              <c:showBubbleSize val="0"/>
            </c:dLbl>
            <c:txPr>
              <a:bodyPr/>
              <a:lstStyle/>
              <a:p>
                <a:pPr>
                  <a:defRPr b="1">
                    <a:solidFill>
                      <a:srgbClr val="002060"/>
                    </a:solidFill>
                  </a:defRPr>
                </a:pPr>
                <a:endParaRPr lang="en-US"/>
              </a:p>
            </c:txPr>
            <c:showLegendKey val="0"/>
            <c:showVal val="1"/>
            <c:showCatName val="0"/>
            <c:showSerName val="0"/>
            <c:showPercent val="0"/>
            <c:showBubbleSize val="0"/>
            <c:showLeaderLines val="0"/>
          </c:dLbls>
          <c:cat>
            <c:numRef>
              <c:f>Plan1!$C$3:$C$20</c:f>
              <c:numCache>
                <c:formatCode>General</c:formatCode>
                <c:ptCount val="18"/>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numCache>
            </c:numRef>
          </c:cat>
          <c:val>
            <c:numRef>
              <c:f>Plan1!$D$3:$D$20</c:f>
              <c:numCache>
                <c:formatCode>_(* #,##0_);_(* \(#,##0\);_(* "-"??_);_(@_)</c:formatCode>
                <c:ptCount val="18"/>
                <c:pt idx="0">
                  <c:v>286.0</c:v>
                </c:pt>
                <c:pt idx="1">
                  <c:v>283.1689999999999</c:v>
                </c:pt>
                <c:pt idx="2">
                  <c:v>262.819</c:v>
                </c:pt>
                <c:pt idx="3">
                  <c:v>264.3179999999999</c:v>
                </c:pt>
                <c:pt idx="4">
                  <c:v>282.9599999999999</c:v>
                </c:pt>
                <c:pt idx="5">
                  <c:v>761.073</c:v>
                </c:pt>
                <c:pt idx="6">
                  <c:v>773.179</c:v>
                </c:pt>
                <c:pt idx="7">
                  <c:v>1399.95</c:v>
                </c:pt>
                <c:pt idx="8">
                  <c:v>2071.155</c:v>
                </c:pt>
                <c:pt idx="9">
                  <c:v>2672.794</c:v>
                </c:pt>
                <c:pt idx="10">
                  <c:v>5024.115</c:v>
                </c:pt>
                <c:pt idx="11">
                  <c:v>4987.662</c:v>
                </c:pt>
                <c:pt idx="12">
                  <c:v>5668.338</c:v>
                </c:pt>
                <c:pt idx="13">
                  <c:v>7854.958</c:v>
                </c:pt>
                <c:pt idx="14">
                  <c:v>9066.176999999989</c:v>
                </c:pt>
                <c:pt idx="15">
                  <c:v>8334.16</c:v>
                </c:pt>
                <c:pt idx="16">
                  <c:v>7610.463000000001</c:v>
                </c:pt>
                <c:pt idx="17">
                  <c:v>5609.783</c:v>
                </c:pt>
              </c:numCache>
            </c:numRef>
          </c:val>
          <c:smooth val="0"/>
        </c:ser>
        <c:dLbls>
          <c:showLegendKey val="0"/>
          <c:showVal val="0"/>
          <c:showCatName val="0"/>
          <c:showSerName val="0"/>
          <c:showPercent val="0"/>
          <c:showBubbleSize val="0"/>
        </c:dLbls>
        <c:marker val="1"/>
        <c:smooth val="0"/>
        <c:axId val="-2024554520"/>
        <c:axId val="-2024561880"/>
      </c:lineChart>
      <c:catAx>
        <c:axId val="-2024554520"/>
        <c:scaling>
          <c:orientation val="minMax"/>
        </c:scaling>
        <c:delete val="0"/>
        <c:axPos val="b"/>
        <c:numFmt formatCode="General" sourceLinked="1"/>
        <c:majorTickMark val="out"/>
        <c:minorTickMark val="none"/>
        <c:tickLblPos val="nextTo"/>
        <c:txPr>
          <a:bodyPr/>
          <a:lstStyle/>
          <a:p>
            <a:pPr>
              <a:defRPr b="1"/>
            </a:pPr>
            <a:endParaRPr lang="en-US"/>
          </a:p>
        </c:txPr>
        <c:crossAx val="-2024561880"/>
        <c:crosses val="autoZero"/>
        <c:auto val="1"/>
        <c:lblAlgn val="ctr"/>
        <c:lblOffset val="100"/>
        <c:noMultiLvlLbl val="0"/>
      </c:catAx>
      <c:valAx>
        <c:axId val="-2024561880"/>
        <c:scaling>
          <c:orientation val="minMax"/>
        </c:scaling>
        <c:delete val="1"/>
        <c:axPos val="l"/>
        <c:numFmt formatCode="_(* #,##0_);_(* \(#,##0\);_(* &quot;-&quot;??_);_(@_)" sourceLinked="1"/>
        <c:majorTickMark val="out"/>
        <c:minorTickMark val="none"/>
        <c:tickLblPos val="nextTo"/>
        <c:crossAx val="-202455452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a:t>Superávit/Déficit Acumulado</a:t>
            </a:r>
          </a:p>
        </c:rich>
      </c:tx>
      <c:layout/>
      <c:overlay val="0"/>
    </c:title>
    <c:autoTitleDeleted val="0"/>
    <c:plotArea>
      <c:layout>
        <c:manualLayout>
          <c:layoutTarget val="inner"/>
          <c:xMode val="edge"/>
          <c:yMode val="edge"/>
          <c:x val="0.0114695340501792"/>
          <c:y val="0.130017076105664"/>
          <c:w val="0.952701267180312"/>
          <c:h val="0.851464530108387"/>
        </c:manualLayout>
      </c:layout>
      <c:lineChart>
        <c:grouping val="standard"/>
        <c:varyColors val="0"/>
        <c:ser>
          <c:idx val="1"/>
          <c:order val="0"/>
          <c:tx>
            <c:strRef>
              <c:f>GRÁFICOS!$C$2</c:f>
              <c:strCache>
                <c:ptCount val="1"/>
                <c:pt idx="0">
                  <c:v>Superávit/Déficit Acumulado</c:v>
                </c:pt>
              </c:strCache>
            </c:strRef>
          </c:tx>
          <c:spPr>
            <a:ln>
              <a:solidFill>
                <a:schemeClr val="accent1">
                  <a:lumMod val="75000"/>
                </a:schemeClr>
              </a:solidFill>
            </a:ln>
          </c:spPr>
          <c:marker>
            <c:symbol val="none"/>
          </c:marker>
          <c:dLbls>
            <c:dLbl>
              <c:idx val="0"/>
              <c:layout>
                <c:manualLayout>
                  <c:x val="-0.0272401433691756"/>
                  <c:y val="-0.037037037037037"/>
                </c:manualLayout>
              </c:layout>
              <c:showLegendKey val="0"/>
              <c:showVal val="1"/>
              <c:showCatName val="0"/>
              <c:showSerName val="0"/>
              <c:showPercent val="0"/>
              <c:showBubbleSize val="0"/>
            </c:dLbl>
            <c:dLbl>
              <c:idx val="1"/>
              <c:layout>
                <c:manualLayout>
                  <c:x val="-0.028673835125448"/>
                  <c:y val="-0.0416666666666667"/>
                </c:manualLayout>
              </c:layout>
              <c:showLegendKey val="0"/>
              <c:showVal val="1"/>
              <c:showCatName val="0"/>
              <c:showSerName val="0"/>
              <c:showPercent val="0"/>
              <c:showBubbleSize val="0"/>
            </c:dLbl>
            <c:dLbl>
              <c:idx val="2"/>
              <c:layout>
                <c:manualLayout>
                  <c:x val="-0.0329749103942652"/>
                  <c:y val="-0.0509259259259259"/>
                </c:manualLayout>
              </c:layout>
              <c:showLegendKey val="0"/>
              <c:showVal val="1"/>
              <c:showCatName val="0"/>
              <c:showSerName val="0"/>
              <c:showPercent val="0"/>
              <c:showBubbleSize val="0"/>
            </c:dLbl>
            <c:dLbl>
              <c:idx val="3"/>
              <c:layout>
                <c:manualLayout>
                  <c:x val="-0.0258064516129032"/>
                  <c:y val="-0.0416666666666667"/>
                </c:manualLayout>
              </c:layout>
              <c:showLegendKey val="0"/>
              <c:showVal val="1"/>
              <c:showCatName val="0"/>
              <c:showSerName val="0"/>
              <c:showPercent val="0"/>
              <c:showBubbleSize val="0"/>
            </c:dLbl>
            <c:dLbl>
              <c:idx val="4"/>
              <c:layout>
                <c:manualLayout>
                  <c:x val="-0.0301075268817204"/>
                  <c:y val="-0.0416666666666667"/>
                </c:manualLayout>
              </c:layout>
              <c:showLegendKey val="0"/>
              <c:showVal val="1"/>
              <c:showCatName val="0"/>
              <c:showSerName val="0"/>
              <c:showPercent val="0"/>
              <c:showBubbleSize val="0"/>
            </c:dLbl>
            <c:dLbl>
              <c:idx val="5"/>
              <c:layout>
                <c:manualLayout>
                  <c:x val="-0.0258064516129032"/>
                  <c:y val="-0.0416666666666667"/>
                </c:manualLayout>
              </c:layout>
              <c:showLegendKey val="0"/>
              <c:showVal val="1"/>
              <c:showCatName val="0"/>
              <c:showSerName val="0"/>
              <c:showPercent val="0"/>
              <c:showBubbleSize val="0"/>
            </c:dLbl>
            <c:dLbl>
              <c:idx val="6"/>
              <c:layout>
                <c:manualLayout>
                  <c:x val="-0.0301075268817204"/>
                  <c:y val="0.111111111111111"/>
                </c:manualLayout>
              </c:layout>
              <c:showLegendKey val="0"/>
              <c:showVal val="1"/>
              <c:showCatName val="0"/>
              <c:showSerName val="0"/>
              <c:showPercent val="0"/>
              <c:showBubbleSize val="0"/>
            </c:dLbl>
            <c:dLbl>
              <c:idx val="7"/>
              <c:layout>
                <c:manualLayout>
                  <c:x val="-0.0258064516129032"/>
                  <c:y val="-0.037037037037037"/>
                </c:manualLayout>
              </c:layout>
              <c:showLegendKey val="0"/>
              <c:showVal val="1"/>
              <c:showCatName val="0"/>
              <c:showSerName val="0"/>
              <c:showPercent val="0"/>
              <c:showBubbleSize val="0"/>
            </c:dLbl>
            <c:dLbl>
              <c:idx val="8"/>
              <c:layout>
                <c:manualLayout>
                  <c:x val="-0.0301075268817204"/>
                  <c:y val="-0.037037037037037"/>
                </c:manualLayout>
              </c:layout>
              <c:showLegendKey val="0"/>
              <c:showVal val="1"/>
              <c:showCatName val="0"/>
              <c:showSerName val="0"/>
              <c:showPercent val="0"/>
              <c:showBubbleSize val="0"/>
            </c:dLbl>
            <c:dLbl>
              <c:idx val="9"/>
              <c:layout>
                <c:manualLayout>
                  <c:x val="-0.028673835125448"/>
                  <c:y val="-0.0324074074074074"/>
                </c:manualLayout>
              </c:layout>
              <c:showLegendKey val="0"/>
              <c:showVal val="1"/>
              <c:showCatName val="0"/>
              <c:showSerName val="0"/>
              <c:showPercent val="0"/>
              <c:showBubbleSize val="0"/>
            </c:dLbl>
            <c:dLbl>
              <c:idx val="10"/>
              <c:layout>
                <c:manualLayout>
                  <c:x val="-0.0243728727457455"/>
                  <c:y val="-0.0416666666666667"/>
                </c:manualLayout>
              </c:layout>
              <c:showLegendKey val="0"/>
              <c:showVal val="1"/>
              <c:showCatName val="0"/>
              <c:showSerName val="0"/>
              <c:showPercent val="0"/>
              <c:showBubbleSize val="0"/>
            </c:dLbl>
            <c:dLbl>
              <c:idx val="11"/>
              <c:layout>
                <c:manualLayout>
                  <c:x val="-0.0258064516129032"/>
                  <c:y val="-0.0231481481481481"/>
                </c:manualLayout>
              </c:layout>
              <c:showLegendKey val="0"/>
              <c:showVal val="1"/>
              <c:showCatName val="0"/>
              <c:showSerName val="0"/>
              <c:showPercent val="0"/>
              <c:showBubbleSize val="0"/>
            </c:dLbl>
            <c:dLbl>
              <c:idx val="12"/>
              <c:layout>
                <c:manualLayout>
                  <c:x val="-0.0315412186379928"/>
                  <c:y val="-0.0277781423155439"/>
                </c:manualLayout>
              </c:layout>
              <c:showLegendKey val="0"/>
              <c:showVal val="1"/>
              <c:showCatName val="0"/>
              <c:showSerName val="0"/>
              <c:showPercent val="0"/>
              <c:showBubbleSize val="0"/>
            </c:dLbl>
            <c:dLbl>
              <c:idx val="13"/>
              <c:layout>
                <c:manualLayout>
                  <c:x val="-0.0387096774193548"/>
                  <c:y val="0.134259259259259"/>
                </c:manualLayout>
              </c:layout>
              <c:showLegendKey val="0"/>
              <c:showVal val="1"/>
              <c:showCatName val="0"/>
              <c:showSerName val="0"/>
              <c:showPercent val="0"/>
              <c:showBubbleSize val="0"/>
            </c:dLbl>
            <c:dLbl>
              <c:idx val="14"/>
              <c:layout>
                <c:manualLayout>
                  <c:x val="-0.0258064516129032"/>
                  <c:y val="0.106481481481482"/>
                </c:manualLayout>
              </c:layout>
              <c:showLegendKey val="0"/>
              <c:showVal val="1"/>
              <c:showCatName val="0"/>
              <c:showSerName val="0"/>
              <c:showPercent val="0"/>
              <c:showBubbleSize val="0"/>
            </c:dLbl>
            <c:dLbl>
              <c:idx val="15"/>
              <c:layout>
                <c:manualLayout>
                  <c:x val="-0.0258064516129032"/>
                  <c:y val="-0.0582714207755906"/>
                </c:manualLayout>
              </c:layout>
              <c:showLegendKey val="0"/>
              <c:showVal val="1"/>
              <c:showCatName val="0"/>
              <c:showSerName val="0"/>
              <c:showPercent val="0"/>
              <c:showBubbleSize val="0"/>
            </c:dLbl>
            <c:dLbl>
              <c:idx val="16"/>
              <c:layout>
                <c:manualLayout>
                  <c:x val="-0.0301075268817204"/>
                  <c:y val="-0.050925925925926"/>
                </c:manualLayout>
              </c:layout>
              <c:showLegendKey val="0"/>
              <c:showVal val="1"/>
              <c:showCatName val="0"/>
              <c:showSerName val="0"/>
              <c:showPercent val="0"/>
              <c:showBubbleSize val="0"/>
            </c:dLbl>
            <c:dLbl>
              <c:idx val="17"/>
              <c:layout>
                <c:manualLayout>
                  <c:x val="-0.03584229390681"/>
                  <c:y val="0.0509259259259259"/>
                </c:manualLayout>
              </c:layout>
              <c:showLegendKey val="0"/>
              <c:showVal val="1"/>
              <c:showCatName val="0"/>
              <c:showSerName val="0"/>
              <c:showPercent val="0"/>
              <c:showBubbleSize val="0"/>
            </c:dLbl>
            <c:dLbl>
              <c:idx val="18"/>
              <c:layout>
                <c:manualLayout>
                  <c:x val="-0.0272402562582904"/>
                  <c:y val="-0.0248552332434083"/>
                </c:manualLayout>
              </c:layout>
              <c:showLegendKey val="0"/>
              <c:showVal val="1"/>
              <c:showCatName val="0"/>
              <c:showSerName val="0"/>
              <c:showPercent val="0"/>
              <c:showBubbleSize val="0"/>
            </c:dLbl>
            <c:dLbl>
              <c:idx val="19"/>
              <c:layout>
                <c:manualLayout>
                  <c:x val="-0.0172043010752687"/>
                  <c:y val="-0.182262586795903"/>
                </c:manualLayout>
              </c:layout>
              <c:showLegendKey val="0"/>
              <c:showVal val="1"/>
              <c:showCatName val="0"/>
              <c:showSerName val="0"/>
              <c:showPercent val="0"/>
              <c:showBubbleSize val="0"/>
            </c:dLbl>
            <c:dLbl>
              <c:idx val="20"/>
              <c:layout>
                <c:manualLayout>
                  <c:x val="-0.00860215053763441"/>
                  <c:y val="-0.0185185185185185"/>
                </c:manualLayout>
              </c:layout>
              <c:showLegendKey val="0"/>
              <c:showVal val="1"/>
              <c:showCatName val="0"/>
              <c:showSerName val="0"/>
              <c:showPercent val="0"/>
              <c:showBubbleSize val="0"/>
            </c:dLbl>
            <c:txPr>
              <a:bodyPr/>
              <a:lstStyle/>
              <a:p>
                <a:pPr>
                  <a:defRPr b="1">
                    <a:solidFill>
                      <a:schemeClr val="accent1">
                        <a:lumMod val="50000"/>
                      </a:schemeClr>
                    </a:solidFill>
                  </a:defRPr>
                </a:pPr>
                <a:endParaRPr lang="en-US"/>
              </a:p>
            </c:txPr>
            <c:showLegendKey val="0"/>
            <c:showVal val="1"/>
            <c:showCatName val="0"/>
            <c:showSerName val="0"/>
            <c:showPercent val="0"/>
            <c:showBubbleSize val="0"/>
            <c:showLeaderLines val="0"/>
          </c:dLbls>
          <c:cat>
            <c:numRef>
              <c:f>GRÁFICOS!$B$3:$B$23</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GRÁFICOS!$C$3:$C$23</c:f>
              <c:numCache>
                <c:formatCode>_(* #,##0_);_(* \(#,##0\);_(* "-"??_);_(@_)</c:formatCode>
                <c:ptCount val="21"/>
                <c:pt idx="0">
                  <c:v>375.95</c:v>
                </c:pt>
                <c:pt idx="1">
                  <c:v>951.8</c:v>
                </c:pt>
                <c:pt idx="2">
                  <c:v>998.8299999999997</c:v>
                </c:pt>
                <c:pt idx="3">
                  <c:v>233.06</c:v>
                </c:pt>
                <c:pt idx="4">
                  <c:v>1600.78</c:v>
                </c:pt>
                <c:pt idx="5">
                  <c:v>182.45</c:v>
                </c:pt>
                <c:pt idx="6">
                  <c:v>-100.23</c:v>
                </c:pt>
                <c:pt idx="7">
                  <c:v>243.29</c:v>
                </c:pt>
                <c:pt idx="8">
                  <c:v>316.33</c:v>
                </c:pt>
                <c:pt idx="9">
                  <c:v>316.33</c:v>
                </c:pt>
                <c:pt idx="10">
                  <c:v>334.19</c:v>
                </c:pt>
                <c:pt idx="11">
                  <c:v>452.9</c:v>
                </c:pt>
                <c:pt idx="12">
                  <c:v>803.8599999999997</c:v>
                </c:pt>
                <c:pt idx="13">
                  <c:v>-2439.56</c:v>
                </c:pt>
                <c:pt idx="14">
                  <c:v>-178.43</c:v>
                </c:pt>
                <c:pt idx="15">
                  <c:v>460.77</c:v>
                </c:pt>
                <c:pt idx="16">
                  <c:v>106.74</c:v>
                </c:pt>
                <c:pt idx="17">
                  <c:v>-1371.38</c:v>
                </c:pt>
                <c:pt idx="18">
                  <c:v>-3116.25</c:v>
                </c:pt>
                <c:pt idx="19">
                  <c:v>-6554.82</c:v>
                </c:pt>
                <c:pt idx="20">
                  <c:v>-9856.059999999992</c:v>
                </c:pt>
              </c:numCache>
            </c:numRef>
          </c:val>
          <c:smooth val="0"/>
        </c:ser>
        <c:ser>
          <c:idx val="2"/>
          <c:order val="1"/>
          <c:tx>
            <c:strRef>
              <c:f>GRÁFICOS!$D$2</c:f>
              <c:strCache>
                <c:ptCount val="1"/>
                <c:pt idx="0">
                  <c:v>Resultado com Fundo para Ajustes Futuros</c:v>
                </c:pt>
              </c:strCache>
            </c:strRef>
          </c:tx>
          <c:spPr>
            <a:ln w="19050">
              <a:solidFill>
                <a:srgbClr val="00B050"/>
              </a:solidFill>
              <a:prstDash val="sysDash"/>
            </a:ln>
          </c:spPr>
          <c:marker>
            <c:symbol val="none"/>
          </c:marker>
          <c:dLbls>
            <c:dLbl>
              <c:idx val="7"/>
              <c:delete val="1"/>
            </c:dLbl>
            <c:dLbl>
              <c:idx val="8"/>
              <c:layout>
                <c:manualLayout>
                  <c:x val="-0.0387096774193548"/>
                  <c:y val="-0.0555555555555555"/>
                </c:manualLayout>
              </c:layout>
              <c:showLegendKey val="0"/>
              <c:showVal val="1"/>
              <c:showCatName val="0"/>
              <c:showSerName val="0"/>
              <c:showPercent val="0"/>
              <c:showBubbleSize val="0"/>
            </c:dLbl>
            <c:dLbl>
              <c:idx val="9"/>
              <c:layout>
                <c:manualLayout>
                  <c:x val="-0.0301075268817204"/>
                  <c:y val="-0.0462962962962963"/>
                </c:manualLayout>
              </c:layout>
              <c:showLegendKey val="0"/>
              <c:showVal val="1"/>
              <c:showCatName val="0"/>
              <c:showSerName val="0"/>
              <c:showPercent val="0"/>
              <c:showBubbleSize val="0"/>
            </c:dLbl>
            <c:dLbl>
              <c:idx val="10"/>
              <c:layout>
                <c:manualLayout>
                  <c:x val="-0.0301075268817205"/>
                  <c:y val="-0.0416666666666667"/>
                </c:manualLayout>
              </c:layout>
              <c:showLegendKey val="0"/>
              <c:showVal val="1"/>
              <c:showCatName val="0"/>
              <c:showSerName val="0"/>
              <c:showPercent val="0"/>
              <c:showBubbleSize val="0"/>
            </c:dLbl>
            <c:dLbl>
              <c:idx val="11"/>
              <c:layout>
                <c:manualLayout>
                  <c:x val="-0.0243727598566308"/>
                  <c:y val="-0.0833333333333333"/>
                </c:manualLayout>
              </c:layout>
              <c:showLegendKey val="0"/>
              <c:showVal val="1"/>
              <c:showCatName val="0"/>
              <c:showSerName val="0"/>
              <c:showPercent val="0"/>
              <c:showBubbleSize val="0"/>
            </c:dLbl>
            <c:dLbl>
              <c:idx val="12"/>
              <c:layout>
                <c:manualLayout>
                  <c:x val="-0.0200716845878136"/>
                  <c:y val="-0.037037037037037"/>
                </c:manualLayout>
              </c:layout>
              <c:showLegendKey val="0"/>
              <c:showVal val="1"/>
              <c:showCatName val="0"/>
              <c:showSerName val="0"/>
              <c:showPercent val="0"/>
              <c:showBubbleSize val="0"/>
            </c:dLbl>
            <c:dLbl>
              <c:idx val="13"/>
              <c:layout>
                <c:manualLayout>
                  <c:x val="-0.0401433691756272"/>
                  <c:y val="0.0972222222222222"/>
                </c:manualLayout>
              </c:layout>
              <c:showLegendKey val="0"/>
              <c:showVal val="1"/>
              <c:showCatName val="0"/>
              <c:showSerName val="0"/>
              <c:showPercent val="0"/>
              <c:showBubbleSize val="0"/>
            </c:dLbl>
            <c:dLbl>
              <c:idx val="14"/>
              <c:layout>
                <c:manualLayout>
                  <c:x val="-0.0243727598566308"/>
                  <c:y val="-0.0416666666666667"/>
                </c:manualLayout>
              </c:layout>
              <c:showLegendKey val="0"/>
              <c:showVal val="1"/>
              <c:showCatName val="0"/>
              <c:showSerName val="0"/>
              <c:showPercent val="0"/>
              <c:showBubbleSize val="0"/>
            </c:dLbl>
            <c:dLbl>
              <c:idx val="15"/>
              <c:layout>
                <c:manualLayout>
                  <c:x val="-0.0258064516129032"/>
                  <c:y val="-0.129138618553068"/>
                </c:manualLayout>
              </c:layout>
              <c:showLegendKey val="0"/>
              <c:showVal val="1"/>
              <c:showCatName val="0"/>
              <c:showSerName val="0"/>
              <c:showPercent val="0"/>
              <c:showBubbleSize val="0"/>
            </c:dLbl>
            <c:dLbl>
              <c:idx val="16"/>
              <c:layout>
                <c:manualLayout>
                  <c:x val="-0.0301075268817204"/>
                  <c:y val="-0.115740740740741"/>
                </c:manualLayout>
              </c:layout>
              <c:showLegendKey val="0"/>
              <c:showVal val="1"/>
              <c:showCatName val="0"/>
              <c:showSerName val="0"/>
              <c:showPercent val="0"/>
              <c:showBubbleSize val="0"/>
            </c:dLbl>
            <c:dLbl>
              <c:idx val="17"/>
              <c:layout>
                <c:manualLayout>
                  <c:x val="-0.03584229390681"/>
                  <c:y val="0.115740740740741"/>
                </c:manualLayout>
              </c:layout>
              <c:showLegendKey val="0"/>
              <c:showVal val="1"/>
              <c:showCatName val="0"/>
              <c:showSerName val="0"/>
              <c:showPercent val="0"/>
              <c:showBubbleSize val="0"/>
            </c:dLbl>
            <c:dLbl>
              <c:idx val="18"/>
              <c:layout>
                <c:manualLayout>
                  <c:x val="-0.0258065645020179"/>
                  <c:y val="0.138888888888889"/>
                </c:manualLayout>
              </c:layout>
              <c:showLegendKey val="0"/>
              <c:showVal val="1"/>
              <c:showCatName val="0"/>
              <c:showSerName val="0"/>
              <c:showPercent val="0"/>
              <c:showBubbleSize val="0"/>
            </c:dLbl>
            <c:txPr>
              <a:bodyPr/>
              <a:lstStyle/>
              <a:p>
                <a:pPr>
                  <a:defRPr b="1">
                    <a:solidFill>
                      <a:srgbClr val="00B050"/>
                    </a:solidFill>
                  </a:defRPr>
                </a:pPr>
                <a:endParaRPr lang="en-US"/>
              </a:p>
            </c:txPr>
            <c:showLegendKey val="0"/>
            <c:showVal val="1"/>
            <c:showCatName val="0"/>
            <c:showSerName val="0"/>
            <c:showPercent val="0"/>
            <c:showBubbleSize val="0"/>
            <c:showLeaderLines val="0"/>
          </c:dLbls>
          <c:cat>
            <c:numRef>
              <c:f>GRÁFICOS!$B$3:$B$23</c:f>
              <c:numCache>
                <c:formatCode>General</c:formatCode>
                <c:ptCount val="21"/>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numCache>
            </c:numRef>
          </c:cat>
          <c:val>
            <c:numRef>
              <c:f>GRÁFICOS!$D$3:$D$21</c:f>
              <c:numCache>
                <c:formatCode>General</c:formatCode>
                <c:ptCount val="19"/>
                <c:pt idx="7" formatCode="_(* #,##0_);_(* \(#,##0\);_(* &quot;-&quot;??_);_(@_)">
                  <c:v>243.29</c:v>
                </c:pt>
                <c:pt idx="8" formatCode="_(* #,##0_);_(* \(#,##0\);_(* &quot;-&quot;??_);_(@_)">
                  <c:v>3529.11</c:v>
                </c:pt>
                <c:pt idx="9" formatCode="_(* #,##0_);_(* \(#,##0\);_(* &quot;-&quot;??_);_(@_)">
                  <c:v>5648.39</c:v>
                </c:pt>
                <c:pt idx="10" formatCode="_(* #,##0_);_(* \(#,##0\);_(* &quot;-&quot;??_);_(@_)">
                  <c:v>6787.91</c:v>
                </c:pt>
                <c:pt idx="11" formatCode="_(* #,##0_);_(* \(#,##0\);_(* &quot;-&quot;??_);_(@_)">
                  <c:v>1501.65</c:v>
                </c:pt>
                <c:pt idx="12" formatCode="_(* #,##0_);_(* \(#,##0\);_(* &quot;-&quot;??_);_(@_)">
                  <c:v>2270.62</c:v>
                </c:pt>
                <c:pt idx="13" formatCode="_(* #,##0_);_(* \(#,##0\);_(* &quot;-&quot;??_);_(@_)">
                  <c:v>-1591.4</c:v>
                </c:pt>
                <c:pt idx="14" formatCode="_(* #,##0_);_(* \(#,##0\);_(* &quot;-&quot;??_);_(@_)">
                  <c:v>468.9699999999999</c:v>
                </c:pt>
                <c:pt idx="15" formatCode="_(* #,##0_);_(* \(#,##0\);_(* &quot;-&quot;??_);_(@_)">
                  <c:v>467.52</c:v>
                </c:pt>
                <c:pt idx="16" formatCode="_(* #,##0_);_(* \(#,##0\);_(* &quot;-&quot;??_);_(@_)">
                  <c:v>114.3</c:v>
                </c:pt>
                <c:pt idx="17" formatCode="_(* #,##0_);_(* \(#,##0\);_(* &quot;-&quot;??_);_(@_)">
                  <c:v>-1362.92</c:v>
                </c:pt>
                <c:pt idx="18" formatCode="_(* #,##0_);_(* \(#,##0\);_(* &quot;-&quot;??_);_(@_)">
                  <c:v>-3106.83</c:v>
                </c:pt>
              </c:numCache>
            </c:numRef>
          </c:val>
          <c:smooth val="0"/>
        </c:ser>
        <c:dLbls>
          <c:showLegendKey val="0"/>
          <c:showVal val="0"/>
          <c:showCatName val="0"/>
          <c:showSerName val="0"/>
          <c:showPercent val="0"/>
          <c:showBubbleSize val="0"/>
        </c:dLbls>
        <c:marker val="1"/>
        <c:smooth val="0"/>
        <c:axId val="-2024616712"/>
        <c:axId val="-2024623096"/>
      </c:lineChart>
      <c:catAx>
        <c:axId val="-2024616712"/>
        <c:scaling>
          <c:orientation val="minMax"/>
        </c:scaling>
        <c:delete val="0"/>
        <c:axPos val="b"/>
        <c:numFmt formatCode="General" sourceLinked="1"/>
        <c:majorTickMark val="out"/>
        <c:minorTickMark val="none"/>
        <c:tickLblPos val="nextTo"/>
        <c:txPr>
          <a:bodyPr/>
          <a:lstStyle/>
          <a:p>
            <a:pPr>
              <a:defRPr b="1"/>
            </a:pPr>
            <a:endParaRPr lang="en-US"/>
          </a:p>
        </c:txPr>
        <c:crossAx val="-2024623096"/>
        <c:crosses val="autoZero"/>
        <c:auto val="1"/>
        <c:lblAlgn val="ctr"/>
        <c:lblOffset val="100"/>
        <c:noMultiLvlLbl val="0"/>
      </c:catAx>
      <c:valAx>
        <c:axId val="-2024623096"/>
        <c:scaling>
          <c:orientation val="minMax"/>
        </c:scaling>
        <c:delete val="1"/>
        <c:axPos val="l"/>
        <c:numFmt formatCode="_(* #,##0_);_(* \(#,##0\);_(* &quot;-&quot;??_);_(@_)" sourceLinked="1"/>
        <c:majorTickMark val="out"/>
        <c:minorTickMark val="none"/>
        <c:tickLblPos val="nextTo"/>
        <c:crossAx val="-2024616712"/>
        <c:crosses val="autoZero"/>
        <c:crossBetween val="between"/>
      </c:valAx>
    </c:plotArea>
    <c:legend>
      <c:legendPos val="r"/>
      <c:layout>
        <c:manualLayout>
          <c:xMode val="edge"/>
          <c:yMode val="edge"/>
          <c:x val="0.154134958936585"/>
          <c:y val="0.888505030621173"/>
          <c:w val="0.655184037479186"/>
          <c:h val="0.107249198016915"/>
        </c:manualLayout>
      </c:layout>
      <c:overlay val="0"/>
    </c:legend>
    <c:plotVisOnly val="1"/>
    <c:dispBlanksAs val="gap"/>
    <c:showDLblsOverMax val="0"/>
  </c:chart>
  <c:spPr>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Média Ponderada cotação VALE3 (6M)</c:v>
          </c:tx>
          <c:marker>
            <c:symbol val="none"/>
          </c:marker>
          <c:dLbls>
            <c:numFmt formatCode="#,###," sourceLinked="0"/>
            <c:txPr>
              <a:bodyPr/>
              <a:lstStyle/>
              <a:p>
                <a:pPr>
                  <a:defRPr sz="1050" b="1">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numRef>
              <c:f>'CORIC Recálculo Aval. CAT II'!$E$7:$K$7</c:f>
              <c:numCache>
                <c:formatCode>General</c:formatCode>
                <c:ptCount val="7"/>
                <c:pt idx="0">
                  <c:v>2008.0</c:v>
                </c:pt>
                <c:pt idx="1">
                  <c:v>2009.0</c:v>
                </c:pt>
                <c:pt idx="2">
                  <c:v>2010.0</c:v>
                </c:pt>
                <c:pt idx="3">
                  <c:v>2011.0</c:v>
                </c:pt>
                <c:pt idx="4">
                  <c:v>2012.0</c:v>
                </c:pt>
                <c:pt idx="5">
                  <c:v>2013.0</c:v>
                </c:pt>
                <c:pt idx="6">
                  <c:v>2014.0</c:v>
                </c:pt>
              </c:numCache>
            </c:numRef>
          </c:cat>
          <c:val>
            <c:numRef>
              <c:f>'CORIC Recálculo Aval. CAT II'!$E$15:$K$15</c:f>
              <c:numCache>
                <c:formatCode>_-* #,##0_-;\-* #,##0_-;_-* "-"??_-;_-@_-</c:formatCode>
                <c:ptCount val="7"/>
                <c:pt idx="0">
                  <c:v>5.2349696167729E6</c:v>
                </c:pt>
                <c:pt idx="1">
                  <c:v>4.44332185408227E6</c:v>
                </c:pt>
                <c:pt idx="2">
                  <c:v>5.72563887776319E6</c:v>
                </c:pt>
                <c:pt idx="3">
                  <c:v>5.5831285356525E6</c:v>
                </c:pt>
                <c:pt idx="4">
                  <c:v>4.5540322019708E6</c:v>
                </c:pt>
                <c:pt idx="5">
                  <c:v>4.14840225177787E6</c:v>
                </c:pt>
                <c:pt idx="6">
                  <c:v>3.8619287553908E6</c:v>
                </c:pt>
              </c:numCache>
            </c:numRef>
          </c:val>
          <c:smooth val="0"/>
        </c:ser>
        <c:ser>
          <c:idx val="1"/>
          <c:order val="1"/>
          <c:tx>
            <c:v>Fluxo de Caixa Descontado (vigente)</c:v>
          </c:tx>
          <c:marker>
            <c:symbol val="none"/>
          </c:marker>
          <c:dLbls>
            <c:numFmt formatCode="#,###," sourceLinked="0"/>
            <c:txPr>
              <a:bodyPr/>
              <a:lstStyle/>
              <a:p>
                <a:pPr>
                  <a:defRPr sz="1050"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numRef>
              <c:f>'CORIC Recálculo Aval. CAT II'!$E$7:$K$7</c:f>
              <c:numCache>
                <c:formatCode>General</c:formatCode>
                <c:ptCount val="7"/>
                <c:pt idx="0">
                  <c:v>2008.0</c:v>
                </c:pt>
                <c:pt idx="1">
                  <c:v>2009.0</c:v>
                </c:pt>
                <c:pt idx="2">
                  <c:v>2010.0</c:v>
                </c:pt>
                <c:pt idx="3">
                  <c:v>2011.0</c:v>
                </c:pt>
                <c:pt idx="4">
                  <c:v>2012.0</c:v>
                </c:pt>
                <c:pt idx="5">
                  <c:v>2013.0</c:v>
                </c:pt>
                <c:pt idx="6">
                  <c:v>2014.0</c:v>
                </c:pt>
              </c:numCache>
            </c:numRef>
          </c:cat>
          <c:val>
            <c:numRef>
              <c:f>'CORIC Recálculo Aval. CAT II'!$E$21:$K$21</c:f>
              <c:numCache>
                <c:formatCode>_-* #,##0_-;\-* #,##0_-;_-* "-"??_-;_-@_-</c:formatCode>
                <c:ptCount val="7"/>
                <c:pt idx="0">
                  <c:v>4.98766238119267E6</c:v>
                </c:pt>
                <c:pt idx="1">
                  <c:v>5.66833786930682E6</c:v>
                </c:pt>
                <c:pt idx="2">
                  <c:v>7.85495830179165E6</c:v>
                </c:pt>
                <c:pt idx="3">
                  <c:v>9.06617761064291E6</c:v>
                </c:pt>
                <c:pt idx="4">
                  <c:v>8.334159788E6</c:v>
                </c:pt>
                <c:pt idx="5">
                  <c:v>7.610462847E6</c:v>
                </c:pt>
                <c:pt idx="6">
                  <c:v>5.6097833845E6</c:v>
                </c:pt>
              </c:numCache>
            </c:numRef>
          </c:val>
          <c:smooth val="0"/>
        </c:ser>
        <c:dLbls>
          <c:showLegendKey val="0"/>
          <c:showVal val="0"/>
          <c:showCatName val="0"/>
          <c:showSerName val="0"/>
          <c:showPercent val="0"/>
          <c:showBubbleSize val="0"/>
        </c:dLbls>
        <c:marker val="1"/>
        <c:smooth val="0"/>
        <c:axId val="2085250856"/>
        <c:axId val="2085240232"/>
      </c:lineChart>
      <c:catAx>
        <c:axId val="2085250856"/>
        <c:scaling>
          <c:orientation val="minMax"/>
        </c:scaling>
        <c:delete val="0"/>
        <c:axPos val="b"/>
        <c:numFmt formatCode="General" sourceLinked="1"/>
        <c:majorTickMark val="none"/>
        <c:minorTickMark val="none"/>
        <c:tickLblPos val="nextTo"/>
        <c:txPr>
          <a:bodyPr/>
          <a:lstStyle/>
          <a:p>
            <a:pPr>
              <a:defRPr sz="1050">
                <a:latin typeface="Arial" panose="020B0604020202020204" pitchFamily="34" charset="0"/>
                <a:cs typeface="Arial" panose="020B0604020202020204" pitchFamily="34" charset="0"/>
              </a:defRPr>
            </a:pPr>
            <a:endParaRPr lang="en-US"/>
          </a:p>
        </c:txPr>
        <c:crossAx val="2085240232"/>
        <c:crosses val="autoZero"/>
        <c:auto val="1"/>
        <c:lblAlgn val="ctr"/>
        <c:lblOffset val="100"/>
        <c:noMultiLvlLbl val="0"/>
      </c:catAx>
      <c:valAx>
        <c:axId val="2085240232"/>
        <c:scaling>
          <c:orientation val="minMax"/>
        </c:scaling>
        <c:delete val="1"/>
        <c:axPos val="l"/>
        <c:numFmt formatCode="_-* #,##0_-;\-* #,##0_-;_-* &quot;-&quot;??_-;_-@_-" sourceLinked="1"/>
        <c:majorTickMark val="none"/>
        <c:minorTickMark val="none"/>
        <c:tickLblPos val="none"/>
        <c:crossAx val="2085250856"/>
        <c:crosses val="autoZero"/>
        <c:crossBetween val="between"/>
      </c:valAx>
    </c:plotArea>
    <c:legend>
      <c:legendPos val="b"/>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Rentabilidade</a:t>
            </a:r>
            <a:r>
              <a:rPr lang="en-US" dirty="0" smtClean="0"/>
              <a:t> </a:t>
            </a:r>
            <a:r>
              <a:rPr lang="en-US" dirty="0" err="1" smtClean="0"/>
              <a:t>Anual</a:t>
            </a:r>
            <a:r>
              <a:rPr lang="en-US" dirty="0" smtClean="0"/>
              <a:t> dos </a:t>
            </a:r>
            <a:r>
              <a:rPr lang="en-US" dirty="0" err="1" smtClean="0"/>
              <a:t>Planos</a:t>
            </a:r>
            <a:r>
              <a:rPr lang="en-US" dirty="0" smtClean="0"/>
              <a:t> (</a:t>
            </a:r>
            <a:r>
              <a:rPr lang="en-US" dirty="0" err="1" smtClean="0"/>
              <a:t>Consolidada</a:t>
            </a:r>
            <a:r>
              <a:rPr lang="en-US" dirty="0" smtClean="0"/>
              <a:t>)</a:t>
            </a:r>
            <a:endParaRPr lang="en-US" dirty="0"/>
          </a:p>
        </c:rich>
      </c:tx>
      <c:layout/>
      <c:overlay val="0"/>
    </c:title>
    <c:autoTitleDeleted val="0"/>
    <c:plotArea>
      <c:layout/>
      <c:barChart>
        <c:barDir val="col"/>
        <c:grouping val="clustered"/>
        <c:varyColors val="0"/>
        <c:ser>
          <c:idx val="0"/>
          <c:order val="0"/>
          <c:tx>
            <c:v>Média Ponderada</c:v>
          </c:tx>
          <c:invertIfNegative val="0"/>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II'!$L$25:$L$31</c:f>
              <c:numCache>
                <c:formatCode>0.00%</c:formatCode>
                <c:ptCount val="7"/>
                <c:pt idx="0">
                  <c:v>0.0254248642531256</c:v>
                </c:pt>
                <c:pt idx="1">
                  <c:v>0.152859025152776</c:v>
                </c:pt>
                <c:pt idx="2">
                  <c:v>0.148623832400138</c:v>
                </c:pt>
                <c:pt idx="3">
                  <c:v>0.078618995532175</c:v>
                </c:pt>
                <c:pt idx="4">
                  <c:v>0.0940005075714372</c:v>
                </c:pt>
                <c:pt idx="5">
                  <c:v>0.0839765845126745</c:v>
                </c:pt>
                <c:pt idx="6">
                  <c:v>0.0824199212937864</c:v>
                </c:pt>
              </c:numCache>
            </c:numRef>
          </c:val>
        </c:ser>
        <c:ser>
          <c:idx val="1"/>
          <c:order val="1"/>
          <c:tx>
            <c:v>Fluxo de Caixa Descontado</c:v>
          </c:tx>
          <c:invertIfNegative val="0"/>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II'!$D$25:$D$31</c:f>
              <c:numCache>
                <c:formatCode>0.00%</c:formatCode>
                <c:ptCount val="7"/>
                <c:pt idx="0">
                  <c:v>0.0174</c:v>
                </c:pt>
                <c:pt idx="1">
                  <c:v>0.2013</c:v>
                </c:pt>
                <c:pt idx="2">
                  <c:v>0.1684</c:v>
                </c:pt>
                <c:pt idx="3">
                  <c:v>0.1069</c:v>
                </c:pt>
                <c:pt idx="4">
                  <c:v>0.0934</c:v>
                </c:pt>
                <c:pt idx="5">
                  <c:v>0.0698</c:v>
                </c:pt>
                <c:pt idx="6">
                  <c:v>0.0444</c:v>
                </c:pt>
              </c:numCache>
            </c:numRef>
          </c:val>
        </c:ser>
        <c:ser>
          <c:idx val="2"/>
          <c:order val="2"/>
          <c:tx>
            <c:v>Meta Atuarial</c:v>
          </c:tx>
          <c:invertIfNegative val="0"/>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II'!$G$25:$G$31</c:f>
              <c:numCache>
                <c:formatCode>0.00%</c:formatCode>
                <c:ptCount val="7"/>
                <c:pt idx="0">
                  <c:v>0.1234</c:v>
                </c:pt>
                <c:pt idx="1">
                  <c:v>0.0984</c:v>
                </c:pt>
                <c:pt idx="2">
                  <c:v>0.1232</c:v>
                </c:pt>
                <c:pt idx="3">
                  <c:v>0.1191</c:v>
                </c:pt>
                <c:pt idx="4">
                  <c:v>0.1204</c:v>
                </c:pt>
                <c:pt idx="5">
                  <c:v>0.1137</c:v>
                </c:pt>
                <c:pt idx="6">
                  <c:v>0.1207</c:v>
                </c:pt>
              </c:numCache>
            </c:numRef>
          </c:val>
        </c:ser>
        <c:dLbls>
          <c:showLegendKey val="0"/>
          <c:showVal val="1"/>
          <c:showCatName val="0"/>
          <c:showSerName val="0"/>
          <c:showPercent val="0"/>
          <c:showBubbleSize val="0"/>
        </c:dLbls>
        <c:gapWidth val="75"/>
        <c:overlap val="-25"/>
        <c:axId val="2139819912"/>
        <c:axId val="2139226920"/>
      </c:barChart>
      <c:catAx>
        <c:axId val="2139819912"/>
        <c:scaling>
          <c:orientation val="minMax"/>
        </c:scaling>
        <c:delete val="0"/>
        <c:axPos val="b"/>
        <c:numFmt formatCode="General" sourceLinked="1"/>
        <c:majorTickMark val="none"/>
        <c:minorTickMark val="none"/>
        <c:tickLblPos val="nextTo"/>
        <c:crossAx val="2139226920"/>
        <c:crosses val="autoZero"/>
        <c:auto val="1"/>
        <c:lblAlgn val="ctr"/>
        <c:lblOffset val="100"/>
        <c:noMultiLvlLbl val="0"/>
      </c:catAx>
      <c:valAx>
        <c:axId val="2139226920"/>
        <c:scaling>
          <c:orientation val="minMax"/>
        </c:scaling>
        <c:delete val="1"/>
        <c:axPos val="l"/>
        <c:numFmt formatCode="0.00%" sourceLinked="1"/>
        <c:majorTickMark val="none"/>
        <c:minorTickMark val="none"/>
        <c:tickLblPos val="none"/>
        <c:crossAx val="213981991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Rentabilidade</a:t>
            </a:r>
            <a:r>
              <a:rPr lang="en-US" dirty="0" smtClean="0"/>
              <a:t> </a:t>
            </a:r>
            <a:r>
              <a:rPr lang="en-US" dirty="0" err="1" smtClean="0"/>
              <a:t>Acumulada</a:t>
            </a:r>
            <a:r>
              <a:rPr lang="en-US" dirty="0" smtClean="0"/>
              <a:t> dos </a:t>
            </a:r>
            <a:r>
              <a:rPr lang="en-US" dirty="0" err="1" smtClean="0"/>
              <a:t>Planos</a:t>
            </a:r>
            <a:r>
              <a:rPr lang="en-US" dirty="0" smtClean="0"/>
              <a:t> (</a:t>
            </a:r>
            <a:r>
              <a:rPr lang="en-US" dirty="0" err="1" smtClean="0"/>
              <a:t>Consolidada</a:t>
            </a:r>
            <a:r>
              <a:rPr lang="en-US" dirty="0" smtClean="0"/>
              <a:t>)</a:t>
            </a:r>
          </a:p>
        </c:rich>
      </c:tx>
      <c:layout/>
      <c:overlay val="0"/>
    </c:title>
    <c:autoTitleDeleted val="0"/>
    <c:plotArea>
      <c:layout/>
      <c:lineChart>
        <c:grouping val="standard"/>
        <c:varyColors val="0"/>
        <c:ser>
          <c:idx val="0"/>
          <c:order val="0"/>
          <c:tx>
            <c:strRef>
              <c:f>'RESULT. DE INVESTIMENTOS CAT II'!$E$24</c:f>
              <c:strCache>
                <c:ptCount val="1"/>
                <c:pt idx="0">
                  <c:v>Rent. Acumulada (FCD)</c:v>
                </c:pt>
              </c:strCache>
            </c:strRef>
          </c:tx>
          <c:marker>
            <c:symbol val="none"/>
          </c:marker>
          <c:dLbls>
            <c:dLbl>
              <c:idx val="0"/>
              <c:layout>
                <c:manualLayout>
                  <c:x val="-0.0453045976140173"/>
                  <c:y val="-0.0213510238614502"/>
                </c:manualLayout>
              </c:layout>
              <c:dLblPos val="r"/>
              <c:showLegendKey val="0"/>
              <c:showVal val="1"/>
              <c:showCatName val="0"/>
              <c:showSerName val="0"/>
              <c:showPercent val="0"/>
              <c:showBubbleSize val="0"/>
            </c:dLbl>
            <c:dLbl>
              <c:idx val="2"/>
              <c:layout>
                <c:manualLayout>
                  <c:x val="0.00141576867543799"/>
                  <c:y val="0.0213510238614503"/>
                </c:manualLayout>
              </c:layout>
              <c:dLblPos val="r"/>
              <c:showLegendKey val="0"/>
              <c:showVal val="1"/>
              <c:showCatName val="0"/>
              <c:showSerName val="0"/>
              <c:showPercent val="0"/>
              <c:showBubbleSize val="0"/>
            </c:dLbl>
            <c:spPr>
              <a:solidFill>
                <a:schemeClr val="accent1">
                  <a:alpha val="50000"/>
                </a:schemeClr>
              </a:solidFill>
            </c:spPr>
            <c:txPr>
              <a:bodyPr/>
              <a:lstStyle/>
              <a:p>
                <a:pPr>
                  <a:defRPr sz="800">
                    <a:latin typeface="Arial" panose="020B0604020202020204" pitchFamily="34" charset="0"/>
                    <a:cs typeface="Arial" panose="020B0604020202020204" pitchFamily="34" charset="0"/>
                  </a:defRPr>
                </a:pPr>
                <a:endParaRPr lang="en-US"/>
              </a:p>
            </c:txPr>
            <c:dLblPos val="r"/>
            <c:showLegendKey val="0"/>
            <c:showVal val="1"/>
            <c:showCatName val="0"/>
            <c:showSerName val="0"/>
            <c:showPercent val="0"/>
            <c:showBubbleSize val="0"/>
            <c:showLeaderLines val="0"/>
          </c:dLbls>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II'!$E$25:$E$31</c:f>
              <c:numCache>
                <c:formatCode>0.00%</c:formatCode>
                <c:ptCount val="7"/>
                <c:pt idx="0">
                  <c:v>0.0174000000000001</c:v>
                </c:pt>
                <c:pt idx="1">
                  <c:v>0.22220262</c:v>
                </c:pt>
                <c:pt idx="2">
                  <c:v>0.428021541208</c:v>
                </c:pt>
                <c:pt idx="3">
                  <c:v>0.580677043963136</c:v>
                </c:pt>
                <c:pt idx="4">
                  <c:v>0.728312279869292</c:v>
                </c:pt>
                <c:pt idx="5">
                  <c:v>0.84894847700417</c:v>
                </c:pt>
                <c:pt idx="6">
                  <c:v>0.931041789383155</c:v>
                </c:pt>
              </c:numCache>
            </c:numRef>
          </c:val>
          <c:smooth val="0"/>
        </c:ser>
        <c:ser>
          <c:idx val="1"/>
          <c:order val="1"/>
          <c:tx>
            <c:strRef>
              <c:f>'RESULT. DE INVESTIMENTOS CAT II'!$F$24</c:f>
              <c:strCache>
                <c:ptCount val="1"/>
                <c:pt idx="0">
                  <c:v>Meta Acumulada</c:v>
                </c:pt>
              </c:strCache>
            </c:strRef>
          </c:tx>
          <c:marker>
            <c:symbol val="none"/>
          </c:marker>
          <c:dLbls>
            <c:spPr>
              <a:solidFill>
                <a:schemeClr val="accent2">
                  <a:alpha val="39000"/>
                </a:schemeClr>
              </a:solidFill>
            </c:spPr>
            <c:txPr>
              <a:bodyPr/>
              <a:lstStyle/>
              <a:p>
                <a:pPr>
                  <a:defRPr sz="8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II'!$F$25:$F$31</c:f>
              <c:numCache>
                <c:formatCode>0.00%</c:formatCode>
                <c:ptCount val="7"/>
                <c:pt idx="0">
                  <c:v>0.1234</c:v>
                </c:pt>
                <c:pt idx="1">
                  <c:v>0.23394256</c:v>
                </c:pt>
                <c:pt idx="2">
                  <c:v>0.385964283392</c:v>
                </c:pt>
                <c:pt idx="3">
                  <c:v>0.551032629543987</c:v>
                </c:pt>
                <c:pt idx="4">
                  <c:v>0.737776958141084</c:v>
                </c:pt>
                <c:pt idx="5">
                  <c:v>0.935362198281724</c:v>
                </c:pt>
                <c:pt idx="6">
                  <c:v>1.168960415614329</c:v>
                </c:pt>
              </c:numCache>
            </c:numRef>
          </c:val>
          <c:smooth val="0"/>
        </c:ser>
        <c:ser>
          <c:idx val="2"/>
          <c:order val="2"/>
          <c:tx>
            <c:strRef>
              <c:f>'RESULT. DE INVESTIMENTOS CAT II'!$M$24</c:f>
              <c:strCache>
                <c:ptCount val="1"/>
                <c:pt idx="0">
                  <c:v>Rent. Acumulada (Média)</c:v>
                </c:pt>
              </c:strCache>
            </c:strRef>
          </c:tx>
          <c:marker>
            <c:symbol val="none"/>
          </c:marker>
          <c:dLbls>
            <c:dLbl>
              <c:idx val="0"/>
              <c:layout>
                <c:manualLayout>
                  <c:x val="-0.0650226879717186"/>
                  <c:y val="0.0269623923570058"/>
                </c:manualLayout>
              </c:layout>
              <c:dLblPos val="r"/>
              <c:showLegendKey val="0"/>
              <c:showVal val="1"/>
              <c:showCatName val="0"/>
              <c:showSerName val="0"/>
              <c:showPercent val="0"/>
              <c:showBubbleSize val="0"/>
            </c:dLbl>
            <c:spPr>
              <a:solidFill>
                <a:schemeClr val="accent3">
                  <a:alpha val="40000"/>
                </a:schemeClr>
              </a:solidFill>
            </c:spPr>
            <c:txPr>
              <a:bodyPr/>
              <a:lstStyle/>
              <a:p>
                <a:pPr>
                  <a:defRPr sz="800">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numRef>
              <c:f>'RESULT. DE INVESTIMENTOS CAT II'!$A$25:$A$31</c:f>
              <c:numCache>
                <c:formatCode>General</c:formatCode>
                <c:ptCount val="7"/>
                <c:pt idx="0">
                  <c:v>2008.0</c:v>
                </c:pt>
                <c:pt idx="1">
                  <c:v>2009.0</c:v>
                </c:pt>
                <c:pt idx="2">
                  <c:v>2010.0</c:v>
                </c:pt>
                <c:pt idx="3">
                  <c:v>2011.0</c:v>
                </c:pt>
                <c:pt idx="4">
                  <c:v>2012.0</c:v>
                </c:pt>
                <c:pt idx="5">
                  <c:v>2013.0</c:v>
                </c:pt>
                <c:pt idx="6">
                  <c:v>2014.0</c:v>
                </c:pt>
              </c:numCache>
            </c:numRef>
          </c:cat>
          <c:val>
            <c:numRef>
              <c:f>'RESULT. DE INVESTIMENTOS CAT II'!$M$25:$M$31</c:f>
              <c:numCache>
                <c:formatCode>0.00%</c:formatCode>
                <c:ptCount val="7"/>
                <c:pt idx="0">
                  <c:v>0.0254248642531256</c:v>
                </c:pt>
                <c:pt idx="1">
                  <c:v>0.182170309370276</c:v>
                </c:pt>
                <c:pt idx="2">
                  <c:v>0.357868991298543</c:v>
                </c:pt>
                <c:pt idx="3">
                  <c:v>0.464623287458721</c:v>
                </c:pt>
                <c:pt idx="4">
                  <c:v>0.602298619880789</c:v>
                </c:pt>
                <c:pt idx="5">
                  <c:v>0.736854185347749</c:v>
                </c:pt>
                <c:pt idx="6">
                  <c:v>0.880005570602894</c:v>
                </c:pt>
              </c:numCache>
            </c:numRef>
          </c:val>
          <c:smooth val="0"/>
        </c:ser>
        <c:dLbls>
          <c:showLegendKey val="0"/>
          <c:showVal val="0"/>
          <c:showCatName val="0"/>
          <c:showSerName val="0"/>
          <c:showPercent val="0"/>
          <c:showBubbleSize val="0"/>
        </c:dLbls>
        <c:marker val="1"/>
        <c:smooth val="0"/>
        <c:axId val="2139146120"/>
        <c:axId val="2139577784"/>
      </c:lineChart>
      <c:catAx>
        <c:axId val="2139146120"/>
        <c:scaling>
          <c:orientation val="minMax"/>
        </c:scaling>
        <c:delete val="0"/>
        <c:axPos val="b"/>
        <c:numFmt formatCode="General" sourceLinked="1"/>
        <c:majorTickMark val="none"/>
        <c:minorTickMark val="none"/>
        <c:tickLblPos val="nextTo"/>
        <c:crossAx val="2139577784"/>
        <c:crosses val="autoZero"/>
        <c:auto val="1"/>
        <c:lblAlgn val="ctr"/>
        <c:lblOffset val="100"/>
        <c:noMultiLvlLbl val="0"/>
      </c:catAx>
      <c:valAx>
        <c:axId val="2139577784"/>
        <c:scaling>
          <c:orientation val="minMax"/>
        </c:scaling>
        <c:delete val="0"/>
        <c:axPos val="l"/>
        <c:numFmt formatCode="0.00%" sourceLinked="1"/>
        <c:majorTickMark val="none"/>
        <c:minorTickMark val="none"/>
        <c:tickLblPos val="nextTo"/>
        <c:spPr>
          <a:ln w="9525">
            <a:noFill/>
          </a:ln>
        </c:spPr>
        <c:crossAx val="213914612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dirty="0" smtClean="0"/>
              <a:t>Rentabilidade Acumulada</a:t>
            </a:r>
            <a:r>
              <a:rPr lang="pt-BR" baseline="0" dirty="0" smtClean="0"/>
              <a:t> de 2008 a 2014 por plano de Benefícios</a:t>
            </a:r>
            <a:endParaRPr lang="pt-BR" dirty="0"/>
          </a:p>
        </c:rich>
      </c:tx>
      <c:layout/>
      <c:overlay val="0"/>
    </c:title>
    <c:autoTitleDeleted val="0"/>
    <c:plotArea>
      <c:layout>
        <c:manualLayout>
          <c:layoutTarget val="inner"/>
          <c:xMode val="edge"/>
          <c:yMode val="edge"/>
          <c:x val="0.081815296343771"/>
          <c:y val="0.119938936204403"/>
          <c:w val="0.904231215284136"/>
          <c:h val="0.751803738818362"/>
        </c:manualLayout>
      </c:layout>
      <c:barChart>
        <c:barDir val="col"/>
        <c:grouping val="clustered"/>
        <c:varyColors val="0"/>
        <c:ser>
          <c:idx val="0"/>
          <c:order val="0"/>
          <c:tx>
            <c:v>Fluxo de Caixa Descontado</c:v>
          </c:tx>
          <c:invertIfNegative val="0"/>
          <c:dLbls>
            <c:txPr>
              <a:bodyPr/>
              <a:lstStyle/>
              <a:p>
                <a:pPr>
                  <a:defRPr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Lit>
              <c:ptCount val="4"/>
              <c:pt idx="0">
                <c:v>REG/REPLAN NÃO SALDADO</c:v>
              </c:pt>
              <c:pt idx="1">
                <c:v>REG/REPLAN SALDADO</c:v>
              </c:pt>
              <c:pt idx="2">
                <c:v>REB</c:v>
              </c:pt>
              <c:pt idx="3">
                <c:v>NOVO PLANO</c:v>
              </c:pt>
            </c:strLit>
          </c:cat>
          <c:val>
            <c:numRef>
              <c:f>('RESULT. DE INVESTIMENTOS CAT II'!$E$66,'RESULT. DE INVESTIMENTOS CAT II'!$E$82,'RESULT. DE INVESTIMENTOS CAT II'!$E$98,'RESULT. DE INVESTIMENTOS CAT II'!$E$120)</c:f>
              <c:numCache>
                <c:formatCode>0.00%</c:formatCode>
                <c:ptCount val="4"/>
                <c:pt idx="0">
                  <c:v>0.927016758469134</c:v>
                </c:pt>
                <c:pt idx="1">
                  <c:v>0.932144390711527</c:v>
                </c:pt>
                <c:pt idx="2">
                  <c:v>0.930491859370228</c:v>
                </c:pt>
                <c:pt idx="3">
                  <c:v>0.876980867733238</c:v>
                </c:pt>
              </c:numCache>
            </c:numRef>
          </c:val>
        </c:ser>
        <c:ser>
          <c:idx val="2"/>
          <c:order val="2"/>
          <c:tx>
            <c:v>Média Ponderada</c:v>
          </c:tx>
          <c:invertIfNegative val="0"/>
          <c:dLbls>
            <c:txPr>
              <a:bodyPr/>
              <a:lstStyle/>
              <a:p>
                <a:pPr>
                  <a:defRPr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Lit>
              <c:ptCount val="4"/>
              <c:pt idx="0">
                <c:v>REG/REPLAN NÃO SALDADO</c:v>
              </c:pt>
              <c:pt idx="1">
                <c:v>REG/REPLAN SALDADO</c:v>
              </c:pt>
              <c:pt idx="2">
                <c:v>REB</c:v>
              </c:pt>
              <c:pt idx="3">
                <c:v>NOVO PLANO</c:v>
              </c:pt>
            </c:strLit>
          </c:cat>
          <c:val>
            <c:numRef>
              <c:f>('RESULT. DE INVESTIMENTOS CAT II'!$M$66,'RESULT. DE INVESTIMENTOS CAT II'!$M$82,'RESULT. DE INVESTIMENTOS CAT II'!$M$98,'RESULT. DE INVESTIMENTOS CAT II'!$M$120)</c:f>
              <c:numCache>
                <c:formatCode>0.00%</c:formatCode>
                <c:ptCount val="4"/>
                <c:pt idx="0">
                  <c:v>0.891275512061667</c:v>
                </c:pt>
                <c:pt idx="1">
                  <c:v>0.897359045100537</c:v>
                </c:pt>
                <c:pt idx="2">
                  <c:v>0.893260178242991</c:v>
                </c:pt>
                <c:pt idx="3">
                  <c:v>0.865212797617767</c:v>
                </c:pt>
              </c:numCache>
            </c:numRef>
          </c:val>
        </c:ser>
        <c:dLbls>
          <c:showLegendKey val="0"/>
          <c:showVal val="0"/>
          <c:showCatName val="0"/>
          <c:showSerName val="0"/>
          <c:showPercent val="0"/>
          <c:showBubbleSize val="0"/>
        </c:dLbls>
        <c:gapWidth val="75"/>
        <c:overlap val="-25"/>
        <c:axId val="-2089889368"/>
        <c:axId val="-2090670152"/>
      </c:barChart>
      <c:lineChart>
        <c:grouping val="standard"/>
        <c:varyColors val="0"/>
        <c:ser>
          <c:idx val="1"/>
          <c:order val="1"/>
          <c:tx>
            <c:v>Meta Atuarial</c:v>
          </c:tx>
          <c:marker>
            <c:symbol val="none"/>
          </c:marker>
          <c:dLbls>
            <c:txPr>
              <a:bodyPr/>
              <a:lstStyle/>
              <a:p>
                <a:pPr>
                  <a:defRPr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Lit>
              <c:ptCount val="1"/>
              <c:pt idx="0">
                <c:v>REG/REPLAN NÃO SALDADO</c:v>
              </c:pt>
            </c:strLit>
          </c:cat>
          <c:val>
            <c:numRef>
              <c:f>('RESULT. DE INVESTIMENTOS CAT II'!$F$66,'RESULT. DE INVESTIMENTOS CAT II'!$F$82,'RESULT. DE INVESTIMENTOS CAT II'!$F$98,'RESULT. DE INVESTIMENTOS CAT II'!$F$120)</c:f>
              <c:numCache>
                <c:formatCode>0.00%</c:formatCode>
                <c:ptCount val="4"/>
                <c:pt idx="0">
                  <c:v>1.168960415614329</c:v>
                </c:pt>
                <c:pt idx="1">
                  <c:v>1.168960415614329</c:v>
                </c:pt>
                <c:pt idx="2">
                  <c:v>1.168960415614329</c:v>
                </c:pt>
                <c:pt idx="3">
                  <c:v>1.168960415614329</c:v>
                </c:pt>
              </c:numCache>
            </c:numRef>
          </c:val>
          <c:smooth val="0"/>
        </c:ser>
        <c:dLbls>
          <c:showLegendKey val="0"/>
          <c:showVal val="0"/>
          <c:showCatName val="0"/>
          <c:showSerName val="0"/>
          <c:showPercent val="0"/>
          <c:showBubbleSize val="0"/>
        </c:dLbls>
        <c:marker val="1"/>
        <c:smooth val="0"/>
        <c:axId val="-2089889368"/>
        <c:axId val="-2090670152"/>
      </c:lineChart>
      <c:catAx>
        <c:axId val="-2089889368"/>
        <c:scaling>
          <c:orientation val="minMax"/>
        </c:scaling>
        <c:delete val="0"/>
        <c:axPos val="b"/>
        <c:majorGridlines/>
        <c:majorTickMark val="none"/>
        <c:minorTickMark val="none"/>
        <c:tickLblPos val="nextTo"/>
        <c:crossAx val="-2090670152"/>
        <c:crosses val="autoZero"/>
        <c:auto val="1"/>
        <c:lblAlgn val="ctr"/>
        <c:lblOffset val="100"/>
        <c:noMultiLvlLbl val="0"/>
      </c:catAx>
      <c:valAx>
        <c:axId val="-2090670152"/>
        <c:scaling>
          <c:orientation val="minMax"/>
        </c:scaling>
        <c:delete val="1"/>
        <c:axPos val="l"/>
        <c:numFmt formatCode="0.00%" sourceLinked="1"/>
        <c:majorTickMark val="none"/>
        <c:minorTickMark val="none"/>
        <c:tickLblPos val="none"/>
        <c:crossAx val="-2089889368"/>
        <c:crosses val="autoZero"/>
        <c:crossBetween val="between"/>
      </c:valAx>
    </c:plotArea>
    <c:legend>
      <c:legendPos val="b"/>
      <c:layout/>
      <c:overlay val="0"/>
    </c:legend>
    <c:plotVisOnly val="1"/>
    <c:dispBlanksAs val="gap"/>
    <c:showDLblsOverMax val="0"/>
  </c:chart>
  <c:spPr>
    <a:ln>
      <a:solidFill>
        <a:sysClr val="windowText" lastClr="000000"/>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rotY val="18"/>
      <c:rAngAx val="0"/>
      <c:perspective val="30"/>
    </c:view3D>
    <c:floor>
      <c:thickness val="0"/>
    </c:floor>
    <c:sideWall>
      <c:thickness val="0"/>
    </c:sideWall>
    <c:backWall>
      <c:thickness val="0"/>
    </c:backWall>
    <c:plotArea>
      <c:layout>
        <c:manualLayout>
          <c:layoutTarget val="inner"/>
          <c:xMode val="edge"/>
          <c:yMode val="edge"/>
          <c:x val="0.00506329113924051"/>
          <c:y val="0.0436321529327551"/>
          <c:w val="0.989219614874873"/>
          <c:h val="0.920434379664806"/>
        </c:manualLayout>
      </c:layout>
      <c:pie3DChart>
        <c:varyColors val="1"/>
        <c:ser>
          <c:idx val="1"/>
          <c:order val="0"/>
          <c:explosion val="16"/>
          <c:dPt>
            <c:idx val="0"/>
            <c:bubble3D val="0"/>
            <c:spPr>
              <a:solidFill>
                <a:srgbClr val="00B0F0"/>
              </a:solidFill>
            </c:spPr>
          </c:dPt>
          <c:dPt>
            <c:idx val="1"/>
            <c:bubble3D val="0"/>
            <c:spPr>
              <a:solidFill>
                <a:schemeClr val="accent6">
                  <a:lumMod val="75000"/>
                </a:schemeClr>
              </a:solidFill>
            </c:spPr>
          </c:dPt>
          <c:dPt>
            <c:idx val="2"/>
            <c:bubble3D val="0"/>
            <c:spPr>
              <a:solidFill>
                <a:srgbClr val="006600"/>
              </a:solidFill>
            </c:spPr>
          </c:dPt>
          <c:dPt>
            <c:idx val="3"/>
            <c:bubble3D val="0"/>
            <c:spPr>
              <a:solidFill>
                <a:srgbClr val="FF0000"/>
              </a:solidFill>
            </c:spPr>
          </c:dPt>
          <c:dPt>
            <c:idx val="4"/>
            <c:bubble3D val="0"/>
            <c:spPr>
              <a:solidFill>
                <a:srgbClr val="7030A0"/>
              </a:solidFill>
            </c:spPr>
          </c:dPt>
          <c:dPt>
            <c:idx val="5"/>
            <c:bubble3D val="0"/>
            <c:spPr>
              <a:solidFill>
                <a:srgbClr val="0000CC"/>
              </a:solidFill>
            </c:spPr>
          </c:dPt>
          <c:dLbls>
            <c:dLbl>
              <c:idx val="0"/>
              <c:layout>
                <c:manualLayout>
                  <c:x val="-0.188248978371375"/>
                  <c:y val="-0.17055370752452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9388285325094"/>
                  <c:y val="-0.2772627619408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67638127512542"/>
                  <c:y val="-0.027679200527741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398313565234725"/>
                  <c:y val="0.00238859180035651"/>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341861191401708"/>
                  <c:y val="0.006437604390360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0622080467789628"/>
                  <c:y val="-0.0024590509074066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i="0" u="none" strike="noStrike" baseline="0">
                    <a:solidFill>
                      <a:srgbClr val="000000"/>
                    </a:solidFill>
                    <a:latin typeface="+mj-lt"/>
                    <a:ea typeface="Calibri"/>
                    <a:cs typeface="Calibri"/>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'3.792 - gráfico (6)'!$B$3:$B$8</c:f>
              <c:strCache>
                <c:ptCount val="6"/>
                <c:pt idx="0">
                  <c:v>Renda Fixa</c:v>
                </c:pt>
                <c:pt idx="1">
                  <c:v>Renda Variável</c:v>
                </c:pt>
                <c:pt idx="2">
                  <c:v>Investimentos Estruturados</c:v>
                </c:pt>
                <c:pt idx="3">
                  <c:v>Investimentos Imobiliários</c:v>
                </c:pt>
                <c:pt idx="4">
                  <c:v>Empréstimos e Financiamentos</c:v>
                </c:pt>
                <c:pt idx="5">
                  <c:v>Outros Investimentos</c:v>
                </c:pt>
              </c:strCache>
            </c:strRef>
          </c:cat>
          <c:val>
            <c:numRef>
              <c:f>'3.792 - gráfico (6)'!$D$3:$D$8</c:f>
              <c:numCache>
                <c:formatCode>0.00%</c:formatCode>
                <c:ptCount val="6"/>
                <c:pt idx="0">
                  <c:v>0.470766245524205</c:v>
                </c:pt>
                <c:pt idx="1">
                  <c:v>0.281397761510157</c:v>
                </c:pt>
                <c:pt idx="2">
                  <c:v>0.108370649031738</c:v>
                </c:pt>
                <c:pt idx="3">
                  <c:v>0.0962240199761551</c:v>
                </c:pt>
                <c:pt idx="4">
                  <c:v>0.0430091060323658</c:v>
                </c:pt>
                <c:pt idx="5">
                  <c:v>0.000232217943805268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a:effectLst>
      <a:glow>
        <a:schemeClr val="accent1"/>
      </a:glow>
    </a:effectLst>
    <a:scene3d>
      <a:camera prst="orthographicFront"/>
      <a:lightRig rig="threePt" dir="t"/>
    </a:scene3d>
    <a:sp3d>
      <a:bevelT w="101600" h="95250"/>
      <a:bevelB w="44450" h="139700"/>
    </a:sp3d>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2014 e 2015</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219AA44A-23F6-5D4B-AA81-12D46A12A096}"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3E6848A2-B1D7-E54F-A9B3-B4C2A5F1717B}" type="presOf" srcId="{15B56F8A-B700-C249-BC51-67E7C182EC9C}" destId="{34F869BE-80AD-4318-A255-A5CA4B4DF5DA}" srcOrd="0" destOrd="0" presId="urn:microsoft.com/office/officeart/2005/8/layout/vProcess5"/>
    <dgm:cxn modelId="{4F84EFBA-6F22-5145-8967-F6903129CF5E}" type="presParOf" srcId="{5E402C93-10AC-D14D-A00D-65BF53725CD1}" destId="{8CB77A3E-88A5-964B-A1CD-065878C3C491}" srcOrd="0" destOrd="0" presId="urn:microsoft.com/office/officeart/2005/8/layout/vProcess5"/>
    <dgm:cxn modelId="{4D9AAAA9-8A1A-7847-A894-FA4B9C2EFCE4}"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A5498098-2D65-2C4E-A35C-A30E5265FB22}" type="presOf" srcId="{15B56F8A-B700-C249-BC51-67E7C182EC9C}" destId="{34F869BE-80AD-4318-A255-A5CA4B4DF5DA}" srcOrd="0" destOrd="0" presId="urn:microsoft.com/office/officeart/2005/8/layout/vProcess5"/>
    <dgm:cxn modelId="{1B661429-6F1E-5445-9466-28F7FF9428A5}"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16B3434C-D3F0-834D-B5E2-B74DC1B3DE62}" type="presParOf" srcId="{5E402C93-10AC-D14D-A00D-65BF53725CD1}" destId="{8CB77A3E-88A5-964B-A1CD-065878C3C491}" srcOrd="0" destOrd="0" presId="urn:microsoft.com/office/officeart/2005/8/layout/vProcess5"/>
    <dgm:cxn modelId="{A65DA245-1F64-0B4F-A498-7CD02413F5AF}"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B51DCE32-6686-0A4B-9E92-8005C1AA4A63}"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B9F2E7A9-25A6-2E42-8050-217FBE181665}" type="presOf" srcId="{15B56F8A-B700-C249-BC51-67E7C182EC9C}" destId="{34F869BE-80AD-4318-A255-A5CA4B4DF5DA}" srcOrd="0" destOrd="0" presId="urn:microsoft.com/office/officeart/2005/8/layout/vProcess5"/>
    <dgm:cxn modelId="{EBBEA0C9-43B1-754A-B631-F95C90FA8237}" type="presParOf" srcId="{5E402C93-10AC-D14D-A00D-65BF53725CD1}" destId="{8CB77A3E-88A5-964B-A1CD-065878C3C491}" srcOrd="0" destOrd="0" presId="urn:microsoft.com/office/officeart/2005/8/layout/vProcess5"/>
    <dgm:cxn modelId="{E2C61F5F-C84F-5442-82D0-F23E64B4ABE5}"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Reavaliação</a:t>
          </a:r>
          <a:r>
            <a:rPr lang="en-US" sz="2000" dirty="0" smtClean="0">
              <a:solidFill>
                <a:schemeClr val="bg1"/>
              </a:solidFill>
              <a:latin typeface="Arial" pitchFamily="34" charset="0"/>
              <a:cs typeface="Arial" pitchFamily="34" charset="0"/>
            </a:rPr>
            <a:t> do FIA CAT II _</a:t>
          </a:r>
          <a:r>
            <a:rPr lang="en-US" sz="2000" dirty="0" err="1" smtClean="0">
              <a:solidFill>
                <a:schemeClr val="bg1"/>
              </a:solidFill>
              <a:latin typeface="Arial" pitchFamily="34" charset="0"/>
              <a:cs typeface="Arial" pitchFamily="34" charset="0"/>
            </a:rPr>
            <a:t>Consolidado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34559424-3479-48D2-ADBE-A1A41F671A7A}" type="presOf" srcId="{AD047AB5-4CC4-D74B-B996-4A8EF5D53A64}" destId="{5E402C93-10AC-D14D-A00D-65BF53725CD1}" srcOrd="0" destOrd="0" presId="urn:microsoft.com/office/officeart/2005/8/layout/vProcess5"/>
    <dgm:cxn modelId="{BC7BE6E8-80E7-45A5-A7B2-DE04D9A2812D}" type="presOf" srcId="{15B56F8A-B700-C249-BC51-67E7C182EC9C}" destId="{34F869BE-80AD-4318-A255-A5CA4B4DF5DA}" srcOrd="0" destOrd="0" presId="urn:microsoft.com/office/officeart/2005/8/layout/vProcess5"/>
    <dgm:cxn modelId="{183EFDB2-8451-4039-80A2-B687C5295816}" type="presParOf" srcId="{5E402C93-10AC-D14D-A00D-65BF53725CD1}" destId="{8CB77A3E-88A5-964B-A1CD-065878C3C491}" srcOrd="0" destOrd="0" presId="urn:microsoft.com/office/officeart/2005/8/layout/vProcess5"/>
    <dgm:cxn modelId="{801CC59D-83AD-470F-901E-C5B708EFB20B}"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1800" dirty="0" err="1" smtClean="0">
              <a:solidFill>
                <a:schemeClr val="bg1"/>
              </a:solidFill>
              <a:latin typeface="Arial" pitchFamily="34" charset="0"/>
              <a:cs typeface="Arial" pitchFamily="34" charset="0"/>
            </a:rPr>
            <a:t>Comparativo</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Metodologia</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Precificação</a:t>
          </a:r>
          <a:r>
            <a:rPr lang="en-US" sz="1800" dirty="0" smtClean="0">
              <a:solidFill>
                <a:schemeClr val="bg1"/>
              </a:solidFill>
              <a:latin typeface="Arial" pitchFamily="34" charset="0"/>
              <a:cs typeface="Arial" pitchFamily="34" charset="0"/>
            </a:rPr>
            <a:t> FIA CAT II</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99369F1B-1AFD-4986-994B-498AF7E5DB84}" type="presOf" srcId="{AD047AB5-4CC4-D74B-B996-4A8EF5D53A64}" destId="{5E402C93-10AC-D14D-A00D-65BF53725CD1}" srcOrd="0" destOrd="0" presId="urn:microsoft.com/office/officeart/2005/8/layout/vProcess5"/>
    <dgm:cxn modelId="{0EA7E875-235E-49B0-8CC3-4DD8950A58BA}"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3E9685E9-64E0-49DB-8F23-AF3F4E6FEBBA}" type="presParOf" srcId="{5E402C93-10AC-D14D-A00D-65BF53725CD1}" destId="{8CB77A3E-88A5-964B-A1CD-065878C3C491}" srcOrd="0" destOrd="0" presId="urn:microsoft.com/office/officeart/2005/8/layout/vProcess5"/>
    <dgm:cxn modelId="{D320C532-5A1D-454D-87D5-6631FDD71BE7}"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Reavaliação</a:t>
          </a:r>
          <a:r>
            <a:rPr lang="en-US" sz="2000" dirty="0" smtClean="0">
              <a:solidFill>
                <a:schemeClr val="bg1"/>
              </a:solidFill>
              <a:latin typeface="Arial" pitchFamily="34" charset="0"/>
              <a:cs typeface="Arial" pitchFamily="34" charset="0"/>
            </a:rPr>
            <a:t> do FIA CAT II _</a:t>
          </a:r>
          <a:r>
            <a:rPr lang="en-US" sz="2000" dirty="0" err="1" smtClean="0">
              <a:solidFill>
                <a:schemeClr val="bg1"/>
              </a:solidFill>
              <a:latin typeface="Arial" pitchFamily="34" charset="0"/>
              <a:cs typeface="Arial" pitchFamily="34" charset="0"/>
            </a:rPr>
            <a:t>Consolidado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DC441C4E-6B27-49EC-8BA6-7E63EB757B1F}"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2FC382E7-840F-4230-94DF-4BAEF2C7FD6D}" type="presOf" srcId="{AD047AB5-4CC4-D74B-B996-4A8EF5D53A64}" destId="{5E402C93-10AC-D14D-A00D-65BF53725CD1}" srcOrd="0" destOrd="0" presId="urn:microsoft.com/office/officeart/2005/8/layout/vProcess5"/>
    <dgm:cxn modelId="{3F8E0BF3-3409-40BD-B650-54C0A52A91E3}" type="presParOf" srcId="{5E402C93-10AC-D14D-A00D-65BF53725CD1}" destId="{8CB77A3E-88A5-964B-A1CD-065878C3C491}" srcOrd="0" destOrd="0" presId="urn:microsoft.com/office/officeart/2005/8/layout/vProcess5"/>
    <dgm:cxn modelId="{B4FFC8D9-7349-4B69-B3B8-83E3C690F483}"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1800" dirty="0" err="1" smtClean="0">
              <a:solidFill>
                <a:schemeClr val="bg1"/>
              </a:solidFill>
              <a:latin typeface="Arial" pitchFamily="34" charset="0"/>
              <a:cs typeface="Arial" pitchFamily="34" charset="0"/>
            </a:rPr>
            <a:t>Comparativo</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Metodologia</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Precificação</a:t>
          </a:r>
          <a:r>
            <a:rPr lang="en-US" sz="1800" dirty="0" smtClean="0">
              <a:solidFill>
                <a:schemeClr val="bg1"/>
              </a:solidFill>
              <a:latin typeface="Arial" pitchFamily="34" charset="0"/>
              <a:cs typeface="Arial" pitchFamily="34" charset="0"/>
            </a:rPr>
            <a:t> FIA CAT II</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1BCD8711-4A9B-46B7-BA27-05A20DD62477}"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6FCCF99D-A49B-42D5-9197-8BD5B1A3F1F2}" type="presOf" srcId="{15B56F8A-B700-C249-BC51-67E7C182EC9C}" destId="{34F869BE-80AD-4318-A255-A5CA4B4DF5DA}" srcOrd="0" destOrd="0" presId="urn:microsoft.com/office/officeart/2005/8/layout/vProcess5"/>
    <dgm:cxn modelId="{BA8CBDD9-C98F-4DF8-AE12-B5433CD88D75}" type="presParOf" srcId="{5E402C93-10AC-D14D-A00D-65BF53725CD1}" destId="{8CB77A3E-88A5-964B-A1CD-065878C3C491}" srcOrd="0" destOrd="0" presId="urn:microsoft.com/office/officeart/2005/8/layout/vProcess5"/>
    <dgm:cxn modelId="{3F14AD6D-214D-4267-9F1A-451C9F330DA5}"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Reavaliação</a:t>
          </a:r>
          <a:r>
            <a:rPr lang="en-US" sz="2000" dirty="0" smtClean="0">
              <a:solidFill>
                <a:schemeClr val="bg1"/>
              </a:solidFill>
              <a:latin typeface="Arial" pitchFamily="34" charset="0"/>
              <a:cs typeface="Arial" pitchFamily="34" charset="0"/>
            </a:rPr>
            <a:t> do FIA CAT II _</a:t>
          </a:r>
          <a:r>
            <a:rPr lang="en-US" sz="2000" dirty="0" err="1" smtClean="0">
              <a:solidFill>
                <a:schemeClr val="bg1"/>
              </a:solidFill>
              <a:latin typeface="Arial" pitchFamily="34" charset="0"/>
              <a:cs typeface="Arial" pitchFamily="34" charset="0"/>
            </a:rPr>
            <a:t>Consolidado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4204934D-A874-48F1-8E33-FB7A52ABA129}" type="presOf" srcId="{AD047AB5-4CC4-D74B-B996-4A8EF5D53A64}" destId="{5E402C93-10AC-D14D-A00D-65BF53725CD1}" srcOrd="0" destOrd="0" presId="urn:microsoft.com/office/officeart/2005/8/layout/vProcess5"/>
    <dgm:cxn modelId="{B5476C07-7EC5-42A0-AF39-2BA91EC4545F}" type="presOf" srcId="{15B56F8A-B700-C249-BC51-67E7C182EC9C}" destId="{34F869BE-80AD-4318-A255-A5CA4B4DF5DA}" srcOrd="0" destOrd="0" presId="urn:microsoft.com/office/officeart/2005/8/layout/vProcess5"/>
    <dgm:cxn modelId="{90342331-980A-4EBA-8790-C1410C5CDD2D}" type="presParOf" srcId="{5E402C93-10AC-D14D-A00D-65BF53725CD1}" destId="{8CB77A3E-88A5-964B-A1CD-065878C3C491}" srcOrd="0" destOrd="0" presId="urn:microsoft.com/office/officeart/2005/8/layout/vProcess5"/>
    <dgm:cxn modelId="{23935677-84BA-4BB8-AFB1-D0C2A5A62495}"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1800" dirty="0" err="1" smtClean="0">
              <a:solidFill>
                <a:schemeClr val="bg1"/>
              </a:solidFill>
              <a:latin typeface="Arial" pitchFamily="34" charset="0"/>
              <a:cs typeface="Arial" pitchFamily="34" charset="0"/>
            </a:rPr>
            <a:t>Comparativo</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Metodologia</a:t>
          </a:r>
          <a:r>
            <a:rPr lang="en-US" sz="1800" dirty="0" smtClean="0">
              <a:solidFill>
                <a:schemeClr val="bg1"/>
              </a:solidFill>
              <a:latin typeface="Arial" pitchFamily="34" charset="0"/>
              <a:cs typeface="Arial" pitchFamily="34" charset="0"/>
            </a:rPr>
            <a:t> de </a:t>
          </a:r>
          <a:r>
            <a:rPr lang="en-US" sz="1800" dirty="0" err="1" smtClean="0">
              <a:solidFill>
                <a:schemeClr val="bg1"/>
              </a:solidFill>
              <a:latin typeface="Arial" pitchFamily="34" charset="0"/>
              <a:cs typeface="Arial" pitchFamily="34" charset="0"/>
            </a:rPr>
            <a:t>Precificação</a:t>
          </a:r>
          <a:r>
            <a:rPr lang="en-US" sz="1800" dirty="0" smtClean="0">
              <a:solidFill>
                <a:schemeClr val="bg1"/>
              </a:solidFill>
              <a:latin typeface="Arial" pitchFamily="34" charset="0"/>
              <a:cs typeface="Arial" pitchFamily="34" charset="0"/>
            </a:rPr>
            <a:t> FIA CAT II</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BF9CF423-BA66-4330-9F14-C1ECA094D3A6}"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6DFEAA6D-5785-4D4D-8EFC-AE322F523D0B}" type="presOf" srcId="{AD047AB5-4CC4-D74B-B996-4A8EF5D53A64}" destId="{5E402C93-10AC-D14D-A00D-65BF53725CD1}" srcOrd="0" destOrd="0" presId="urn:microsoft.com/office/officeart/2005/8/layout/vProcess5"/>
    <dgm:cxn modelId="{191D158A-B899-46CB-B7E9-2927ABDFD4FD}" type="presParOf" srcId="{5E402C93-10AC-D14D-A00D-65BF53725CD1}" destId="{8CB77A3E-88A5-964B-A1CD-065878C3C491}" srcOrd="0" destOrd="0" presId="urn:microsoft.com/office/officeart/2005/8/layout/vProcess5"/>
    <dgm:cxn modelId="{61CABE4A-8858-4D4E-9828-340729038FDC}"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FIP</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B9276F2B-DC09-2348-8557-F05824D7AA11}"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F1E89A4D-5BDC-704B-B93B-1EA73B8BB5B1}" type="presOf" srcId="{15B56F8A-B700-C249-BC51-67E7C182EC9C}" destId="{34F869BE-80AD-4318-A255-A5CA4B4DF5DA}" srcOrd="0" destOrd="0" presId="urn:microsoft.com/office/officeart/2005/8/layout/vProcess5"/>
    <dgm:cxn modelId="{F649DDC0-C6D1-BB4A-8149-BE9E8504676C}" type="presParOf" srcId="{5E402C93-10AC-D14D-A00D-65BF53725CD1}" destId="{8CB77A3E-88A5-964B-A1CD-065878C3C491}" srcOrd="0" destOrd="0" presId="urn:microsoft.com/office/officeart/2005/8/layout/vProcess5"/>
    <dgm:cxn modelId="{D18AD17E-3E83-9F49-9E3F-B07C2E8853C6}"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Reavaliação</a:t>
          </a:r>
          <a:r>
            <a:rPr lang="en-US" sz="2000" dirty="0" smtClean="0">
              <a:solidFill>
                <a:schemeClr val="bg1"/>
              </a:solidFill>
              <a:latin typeface="Arial" pitchFamily="34" charset="0"/>
              <a:cs typeface="Arial" pitchFamily="34" charset="0"/>
            </a:rPr>
            <a:t> do FIA CAT II _</a:t>
          </a:r>
          <a:r>
            <a:rPr lang="en-US" sz="2000" dirty="0" err="1" smtClean="0">
              <a:solidFill>
                <a:schemeClr val="bg1"/>
              </a:solidFill>
              <a:latin typeface="Arial" pitchFamily="34" charset="0"/>
              <a:cs typeface="Arial" pitchFamily="34" charset="0"/>
            </a:rPr>
            <a:t>Consolidado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DF889EC1-FFB7-4203-A7F3-9387175DB19E}" type="presOf" srcId="{AD047AB5-4CC4-D74B-B996-4A8EF5D53A64}" destId="{5E402C93-10AC-D14D-A00D-65BF53725CD1}" srcOrd="0" destOrd="0" presId="urn:microsoft.com/office/officeart/2005/8/layout/vProcess5"/>
    <dgm:cxn modelId="{1028C176-B317-4D80-A35F-AC42F20E66E6}" type="presOf" srcId="{15B56F8A-B700-C249-BC51-67E7C182EC9C}" destId="{34F869BE-80AD-4318-A255-A5CA4B4DF5DA}" srcOrd="0" destOrd="0" presId="urn:microsoft.com/office/officeart/2005/8/layout/vProcess5"/>
    <dgm:cxn modelId="{D6D31818-AE91-42FA-8B51-EA4CE62FEFD6}" type="presParOf" srcId="{5E402C93-10AC-D14D-A00D-65BF53725CD1}" destId="{8CB77A3E-88A5-964B-A1CD-065878C3C491}" srcOrd="0" destOrd="0" presId="urn:microsoft.com/office/officeart/2005/8/layout/vProcess5"/>
    <dgm:cxn modelId="{1D095EFC-05C4-4D90-AAA9-6BF3EA7AFC83}"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 _</a:t>
          </a:r>
          <a:r>
            <a:rPr lang="en-US" sz="2000" dirty="0" err="1" smtClean="0">
              <a:solidFill>
                <a:schemeClr val="bg1"/>
              </a:solidFill>
              <a:latin typeface="Arial" pitchFamily="34" charset="0"/>
              <a:cs typeface="Arial" pitchFamily="34" charset="0"/>
            </a:rPr>
            <a:t>Consolidado</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E453F625-E165-4473-8331-9C7A34146FFB}"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09065B65-8E7D-4C88-955B-B7ED84F4DB64}" type="presOf" srcId="{15B56F8A-B700-C249-BC51-67E7C182EC9C}" destId="{34F869BE-80AD-4318-A255-A5CA4B4DF5DA}" srcOrd="0" destOrd="0" presId="urn:microsoft.com/office/officeart/2005/8/layout/vProcess5"/>
    <dgm:cxn modelId="{DD4BE9C6-B15C-4C46-B186-C30F1A21FD79}" type="presParOf" srcId="{5E402C93-10AC-D14D-A00D-65BF53725CD1}" destId="{8CB77A3E-88A5-964B-A1CD-065878C3C491}" srcOrd="0" destOrd="0" presId="urn:microsoft.com/office/officeart/2005/8/layout/vProcess5"/>
    <dgm:cxn modelId="{247B299F-2C76-477F-A497-D02437A9112F}"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1800" dirty="0" err="1" smtClean="0">
              <a:solidFill>
                <a:schemeClr val="bg1"/>
              </a:solidFill>
              <a:latin typeface="Arial" pitchFamily="34" charset="0"/>
              <a:cs typeface="Arial" pitchFamily="34" charset="0"/>
            </a:rPr>
            <a:t>Contencioso</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Jurídico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FE628975-6476-40C4-BF04-0542EE85FD08}"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738F72AA-9E8D-4138-B90F-5499B2711C94}" type="presOf" srcId="{AD047AB5-4CC4-D74B-B996-4A8EF5D53A64}" destId="{5E402C93-10AC-D14D-A00D-65BF53725CD1}" srcOrd="0" destOrd="0" presId="urn:microsoft.com/office/officeart/2005/8/layout/vProcess5"/>
    <dgm:cxn modelId="{282B44D4-B66D-4758-B88B-615046C11EFD}" type="presParOf" srcId="{5E402C93-10AC-D14D-A00D-65BF53725CD1}" destId="{8CB77A3E-88A5-964B-A1CD-065878C3C491}" srcOrd="0" destOrd="0" presId="urn:microsoft.com/office/officeart/2005/8/layout/vProcess5"/>
    <dgm:cxn modelId="{87CF4EBB-907B-4DDC-B739-9136F029F5FE}"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Reavaliação</a:t>
          </a:r>
          <a:r>
            <a:rPr lang="en-US" sz="2000" dirty="0" smtClean="0">
              <a:solidFill>
                <a:schemeClr val="bg1"/>
              </a:solidFill>
              <a:latin typeface="Arial" pitchFamily="34" charset="0"/>
              <a:cs typeface="Arial" pitchFamily="34" charset="0"/>
            </a:rPr>
            <a:t> do FIA CAT II _</a:t>
          </a:r>
          <a:r>
            <a:rPr lang="en-US" sz="2000" dirty="0" err="1" smtClean="0">
              <a:solidFill>
                <a:schemeClr val="bg1"/>
              </a:solidFill>
              <a:latin typeface="Arial" pitchFamily="34" charset="0"/>
              <a:cs typeface="Arial" pitchFamily="34" charset="0"/>
            </a:rPr>
            <a:t>Consolidado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539E7D90-302E-47ED-BC2F-2E4203698C22}" type="presOf" srcId="{15B56F8A-B700-C249-BC51-67E7C182EC9C}" destId="{34F869BE-80AD-4318-A255-A5CA4B4DF5DA}" srcOrd="0" destOrd="0" presId="urn:microsoft.com/office/officeart/2005/8/layout/vProcess5"/>
    <dgm:cxn modelId="{B566A802-98D4-411B-845F-71366D3F4D79}"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9AE11809-C2CC-4895-BA94-741047220F3F}" type="presParOf" srcId="{5E402C93-10AC-D14D-A00D-65BF53725CD1}" destId="{8CB77A3E-88A5-964B-A1CD-065878C3C491}" srcOrd="0" destOrd="0" presId="urn:microsoft.com/office/officeart/2005/8/layout/vProcess5"/>
    <dgm:cxn modelId="{D8E8A6FF-09C0-4D9D-A1EB-02688CF851AA}"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1800" dirty="0" err="1" smtClean="0">
              <a:solidFill>
                <a:schemeClr val="bg1"/>
              </a:solidFill>
              <a:latin typeface="Arial" pitchFamily="34" charset="0"/>
              <a:cs typeface="Arial" pitchFamily="34" charset="0"/>
            </a:rPr>
            <a:t>Contencioso</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Jurídico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EDE5753-2BF4-4A15-99F5-3390D74A9035}"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4D8CA2CD-3792-406D-A7F3-48920F5E3453}" type="presOf" srcId="{AD047AB5-4CC4-D74B-B996-4A8EF5D53A64}" destId="{5E402C93-10AC-D14D-A00D-65BF53725CD1}" srcOrd="0" destOrd="0" presId="urn:microsoft.com/office/officeart/2005/8/layout/vProcess5"/>
    <dgm:cxn modelId="{9BEF9DEF-D62E-43A9-AD93-7BD141868302}" type="presParOf" srcId="{5E402C93-10AC-D14D-A00D-65BF53725CD1}" destId="{8CB77A3E-88A5-964B-A1CD-065878C3C491}" srcOrd="0" destOrd="0" presId="urn:microsoft.com/office/officeart/2005/8/layout/vProcess5"/>
    <dgm:cxn modelId="{18DEFC5B-C950-4153-B2B6-A125D42A62AA}"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a:t>
          </a:r>
          <a:r>
            <a:rPr lang="en-US" sz="1800" dirty="0" smtClean="0">
              <a:solidFill>
                <a:schemeClr val="bg1"/>
              </a:solidFill>
              <a:latin typeface="Arial" pitchFamily="34" charset="0"/>
              <a:cs typeface="Arial" pitchFamily="34" charset="0"/>
            </a:rPr>
            <a:t>  2006 a 2014 _REG/REPLAN </a:t>
          </a:r>
          <a:r>
            <a:rPr lang="en-US" sz="1800" dirty="0" err="1" smtClean="0">
              <a:solidFill>
                <a:schemeClr val="bg1"/>
              </a:solidFill>
              <a:latin typeface="Arial" pitchFamily="34" charset="0"/>
              <a:cs typeface="Arial" pitchFamily="34" charset="0"/>
            </a:rPr>
            <a:t>Não</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Saldado</a:t>
          </a:r>
          <a:r>
            <a:rPr lang="en-US" sz="1800" dirty="0" smtClean="0">
              <a:solidFill>
                <a:schemeClr val="bg1"/>
              </a:solidFill>
              <a:latin typeface="Arial" pitchFamily="34" charset="0"/>
              <a:cs typeface="Arial" pitchFamily="34" charset="0"/>
            </a:rPr>
            <a:t> </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885BD047-A5BF-4AA1-9F40-0E2B9A646621}" type="presOf" srcId="{15B56F8A-B700-C249-BC51-67E7C182EC9C}" destId="{34F869BE-80AD-4318-A255-A5CA4B4DF5DA}" srcOrd="0" destOrd="0" presId="urn:microsoft.com/office/officeart/2005/8/layout/vProcess5"/>
    <dgm:cxn modelId="{AF6AEC74-246F-4C83-B5C0-6D2B80ED2711}" type="presOf" srcId="{AD047AB5-4CC4-D74B-B996-4A8EF5D53A64}" destId="{5E402C93-10AC-D14D-A00D-65BF53725CD1}" srcOrd="0" destOrd="0" presId="urn:microsoft.com/office/officeart/2005/8/layout/vProcess5"/>
    <dgm:cxn modelId="{3E712289-173C-4504-96FB-28BE9A18DE1E}" type="presParOf" srcId="{5E402C93-10AC-D14D-A00D-65BF53725CD1}" destId="{8CB77A3E-88A5-964B-A1CD-065878C3C491}" srcOrd="0" destOrd="0" presId="urn:microsoft.com/office/officeart/2005/8/layout/vProcess5"/>
    <dgm:cxn modelId="{BC7B6B39-D531-48B1-8721-CBADEE2EF28F}"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a:t>
          </a:r>
          <a:r>
            <a:rPr lang="en-US" sz="1800" dirty="0" smtClean="0">
              <a:solidFill>
                <a:schemeClr val="bg1"/>
              </a:solidFill>
              <a:latin typeface="Arial" pitchFamily="34" charset="0"/>
              <a:cs typeface="Arial" pitchFamily="34" charset="0"/>
            </a:rPr>
            <a:t>  2006 a 2014_REG/REPLAN </a:t>
          </a:r>
          <a:r>
            <a:rPr lang="en-US" sz="1800" dirty="0" err="1" smtClean="0">
              <a:solidFill>
                <a:schemeClr val="bg1"/>
              </a:solidFill>
              <a:latin typeface="Arial" pitchFamily="34" charset="0"/>
              <a:cs typeface="Arial" pitchFamily="34" charset="0"/>
            </a:rPr>
            <a:t>Saldado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DC4348A4-100F-4DDB-9120-A78A91B8087B}" type="presOf" srcId="{AD047AB5-4CC4-D74B-B996-4A8EF5D53A64}" destId="{5E402C93-10AC-D14D-A00D-65BF53725CD1}" srcOrd="0" destOrd="0" presId="urn:microsoft.com/office/officeart/2005/8/layout/vProcess5"/>
    <dgm:cxn modelId="{E7181CC0-91A9-4930-AD0F-9BE8EF35D482}"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68650A97-57DF-4C50-9179-554CCBA67B1E}" type="presParOf" srcId="{5E402C93-10AC-D14D-A00D-65BF53725CD1}" destId="{8CB77A3E-88A5-964B-A1CD-065878C3C491}" srcOrd="0" destOrd="0" presId="urn:microsoft.com/office/officeart/2005/8/layout/vProcess5"/>
    <dgm:cxn modelId="{0F22400D-F240-4A28-861F-6F652C677D14}"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a:t>
          </a:r>
          <a:r>
            <a:rPr lang="en-US" sz="1800" dirty="0" smtClean="0">
              <a:solidFill>
                <a:schemeClr val="bg1"/>
              </a:solidFill>
              <a:latin typeface="Arial" pitchFamily="34" charset="0"/>
              <a:cs typeface="Arial" pitchFamily="34" charset="0"/>
            </a:rPr>
            <a:t> 1998 a 2014 _ REB</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ADBAA937-3C47-4BF3-B0F5-5B90D66AEAD2}"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88CBDDE8-2B9A-4FE8-8438-7F1DC8A4BABB}" type="presOf" srcId="{AD047AB5-4CC4-D74B-B996-4A8EF5D53A64}" destId="{5E402C93-10AC-D14D-A00D-65BF53725CD1}" srcOrd="0" destOrd="0" presId="urn:microsoft.com/office/officeart/2005/8/layout/vProcess5"/>
    <dgm:cxn modelId="{B3EE9657-2F65-451D-859E-D635CB0EC999}" type="presParOf" srcId="{5E402C93-10AC-D14D-A00D-65BF53725CD1}" destId="{8CB77A3E-88A5-964B-A1CD-065878C3C491}" srcOrd="0" destOrd="0" presId="urn:microsoft.com/office/officeart/2005/8/layout/vProcess5"/>
    <dgm:cxn modelId="{251E92DF-FFCE-40AC-933E-A45DBC7F8382}"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a:t>
          </a:r>
          <a:r>
            <a:rPr lang="en-US" sz="1800" dirty="0" smtClean="0">
              <a:solidFill>
                <a:schemeClr val="bg1"/>
              </a:solidFill>
              <a:latin typeface="Arial" pitchFamily="34" charset="0"/>
              <a:cs typeface="Arial" pitchFamily="34" charset="0"/>
            </a:rPr>
            <a:t>  2006 a 2014 _NOVO PLANO</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F00F91D6-E2EA-45E5-83B1-43FDD44ED308}"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8F036DBE-0E6F-428F-8E91-66C43DE181BB}" type="presOf" srcId="{15B56F8A-B700-C249-BC51-67E7C182EC9C}" destId="{34F869BE-80AD-4318-A255-A5CA4B4DF5DA}" srcOrd="0" destOrd="0" presId="urn:microsoft.com/office/officeart/2005/8/layout/vProcess5"/>
    <dgm:cxn modelId="{C3FAEB9F-4A31-4FBB-AE87-B2316AB82373}" type="presParOf" srcId="{5E402C93-10AC-D14D-A00D-65BF53725CD1}" destId="{8CB77A3E-88A5-964B-A1CD-065878C3C491}" srcOrd="0" destOrd="0" presId="urn:microsoft.com/office/officeart/2005/8/layout/vProcess5"/>
    <dgm:cxn modelId="{0A035F98-4712-4BBC-9EB6-9E8C1AC88BA8}"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a:t>
          </a:r>
          <a:r>
            <a:rPr lang="en-US" sz="2000" dirty="0" err="1" smtClean="0">
              <a:solidFill>
                <a:schemeClr val="bg1"/>
              </a:solidFill>
              <a:latin typeface="Arial" pitchFamily="34" charset="0"/>
              <a:cs typeface="Arial" pitchFamily="34" charset="0"/>
            </a:rPr>
            <a:t>Acumulados</a:t>
          </a:r>
          <a:r>
            <a:rPr lang="en-US" sz="2000" dirty="0" smtClean="0">
              <a:solidFill>
                <a:schemeClr val="bg1"/>
              </a:solidFill>
              <a:latin typeface="Arial" pitchFamily="34" charset="0"/>
              <a:cs typeface="Arial" pitchFamily="34" charset="0"/>
            </a:rPr>
            <a:t> 1995 a 2014 _ </a:t>
          </a:r>
          <a:r>
            <a:rPr lang="en-US" sz="2000" dirty="0" err="1" smtClean="0">
              <a:solidFill>
                <a:schemeClr val="bg1"/>
              </a:solidFill>
              <a:latin typeface="Arial" pitchFamily="34" charset="0"/>
              <a:cs typeface="Arial" pitchFamily="34" charset="0"/>
            </a:rPr>
            <a:t>Consolidado</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797" custLinFactNeighborY="5141">
        <dgm:presLayoutVars>
          <dgm:bulletEnabled val="1"/>
        </dgm:presLayoutVars>
      </dgm:prSet>
      <dgm:spPr/>
      <dgm:t>
        <a:bodyPr/>
        <a:lstStyle/>
        <a:p>
          <a:endParaRPr lang="pt-BR"/>
        </a:p>
      </dgm:t>
    </dgm:pt>
  </dgm:ptLst>
  <dgm:cxnLst>
    <dgm:cxn modelId="{1E30747D-2376-471C-95F6-3BCFD38D486A}"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DB99D71A-8257-4B83-9F63-6920FF9F588D}" type="presOf" srcId="{AD047AB5-4CC4-D74B-B996-4A8EF5D53A64}" destId="{5E402C93-10AC-D14D-A00D-65BF53725CD1}" srcOrd="0" destOrd="0" presId="urn:microsoft.com/office/officeart/2005/8/layout/vProcess5"/>
    <dgm:cxn modelId="{0D3FF12D-BFA9-4962-AB49-B2B2627F0E7F}" type="presParOf" srcId="{5E402C93-10AC-D14D-A00D-65BF53725CD1}" destId="{8CB77A3E-88A5-964B-A1CD-065878C3C491}" srcOrd="0" destOrd="0" presId="urn:microsoft.com/office/officeart/2005/8/layout/vProcess5"/>
    <dgm:cxn modelId="{12D2A024-AE6F-4F81-A583-49F0CA9DD64D}"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AE8A6269-093A-4736-BF40-4E6F112CCB51}"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7F1D9C47-242D-4516-967D-A067A1DD0E28}" type="presOf" srcId="{AD047AB5-4CC4-D74B-B996-4A8EF5D53A64}" destId="{5E402C93-10AC-D14D-A00D-65BF53725CD1}" srcOrd="0" destOrd="0" presId="urn:microsoft.com/office/officeart/2005/8/layout/vProcess5"/>
    <dgm:cxn modelId="{F44E7485-1A43-4D3B-B1C5-68A35DDCEDF5}" type="presParOf" srcId="{5E402C93-10AC-D14D-A00D-65BF53725CD1}" destId="{8CB77A3E-88A5-964B-A1CD-065878C3C491}" srcOrd="0" destOrd="0" presId="urn:microsoft.com/office/officeart/2005/8/layout/vProcess5"/>
    <dgm:cxn modelId="{89485879-2EC5-402B-AFD6-8D6D3C2F58A9}"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C53F680B-9AB0-4442-9EBD-97526792EE1A}" type="presOf" srcId="{AD047AB5-4CC4-D74B-B996-4A8EF5D53A64}" destId="{5E402C93-10AC-D14D-A00D-65BF53725CD1}" srcOrd="0" destOrd="0" presId="urn:microsoft.com/office/officeart/2005/8/layout/vProcess5"/>
    <dgm:cxn modelId="{C90E138A-4EF1-A048-BACD-2AA0F31727F1}"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5F5CDC9B-03FC-D84C-A31E-52E5298A341B}" type="presParOf" srcId="{5E402C93-10AC-D14D-A00D-65BF53725CD1}" destId="{8CB77A3E-88A5-964B-A1CD-065878C3C491}" srcOrd="0" destOrd="0" presId="urn:microsoft.com/office/officeart/2005/8/layout/vProcess5"/>
    <dgm:cxn modelId="{D1CB9546-01DA-5E4F-9F55-87C4A5B1CD9B}"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78DE618D-44D0-7640-A406-979723457609}" type="presOf" srcId="{AD047AB5-4CC4-D74B-B996-4A8EF5D53A64}" destId="{5E402C93-10AC-D14D-A00D-65BF53725CD1}"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CED8B24A-381A-DF46-988C-86F36F080748}" type="presOf" srcId="{15B56F8A-B700-C249-BC51-67E7C182EC9C}" destId="{34F869BE-80AD-4318-A255-A5CA4B4DF5DA}" srcOrd="0" destOrd="0" presId="urn:microsoft.com/office/officeart/2005/8/layout/vProcess5"/>
    <dgm:cxn modelId="{DEF60ED1-88A8-EC45-B7B1-43C2E135725D}" type="presParOf" srcId="{5E402C93-10AC-D14D-A00D-65BF53725CD1}" destId="{8CB77A3E-88A5-964B-A1CD-065878C3C491}" srcOrd="0" destOrd="0" presId="urn:microsoft.com/office/officeart/2005/8/layout/vProcess5"/>
    <dgm:cxn modelId="{11242CF3-1D72-E947-B460-CA38D4545D61}"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8AFF79E5-4132-3645-A7C5-86F1CC1077EF}" type="presOf" srcId="{15B56F8A-B700-C249-BC51-67E7C182EC9C}" destId="{34F869BE-80AD-4318-A255-A5CA4B4DF5DA}" srcOrd="0" destOrd="0" presId="urn:microsoft.com/office/officeart/2005/8/layout/vProcess5"/>
    <dgm:cxn modelId="{7DEA831E-A47C-964B-8541-143560538C07}" type="presOf" srcId="{AD047AB5-4CC4-D74B-B996-4A8EF5D53A64}" destId="{5E402C93-10AC-D14D-A00D-65BF53725CD1}" srcOrd="0" destOrd="0" presId="urn:microsoft.com/office/officeart/2005/8/layout/vProcess5"/>
    <dgm:cxn modelId="{F6C35735-CD70-AF48-8CDA-13E648F73DCE}" type="presParOf" srcId="{5E402C93-10AC-D14D-A00D-65BF53725CD1}" destId="{8CB77A3E-88A5-964B-A1CD-065878C3C491}" srcOrd="0" destOrd="0" presId="urn:microsoft.com/office/officeart/2005/8/layout/vProcess5"/>
    <dgm:cxn modelId="{8997EEE7-7FD0-154D-88D7-6A8E6517689E}"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smtClean="0">
              <a:solidFill>
                <a:schemeClr val="bg1"/>
              </a:solidFill>
              <a:latin typeface="Arial" pitchFamily="34" charset="0"/>
              <a:cs typeface="Arial" pitchFamily="34" charset="0"/>
            </a:rPr>
            <a:t>Resultados  dos Exercícios de 1995 a 2014</a:t>
          </a:r>
          <a:endParaRPr lang="en-US" sz="20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F44FA128-8894-3D4C-ADD1-F4D7F26A3DF6}" type="presOf" srcId="{15B56F8A-B700-C249-BC51-67E7C182EC9C}" destId="{34F869BE-80AD-4318-A255-A5CA4B4DF5DA}" srcOrd="0" destOrd="0" presId="urn:microsoft.com/office/officeart/2005/8/layout/vProcess5"/>
    <dgm:cxn modelId="{44CBA684-A211-994F-B74E-8C77B819B641}" srcId="{AD047AB5-4CC4-D74B-B996-4A8EF5D53A64}" destId="{15B56F8A-B700-C249-BC51-67E7C182EC9C}" srcOrd="0" destOrd="0" parTransId="{FB35D5B7-237D-2C47-90B8-D35864C0DF6E}" sibTransId="{9346F2E2-6031-AD4B-8D6E-A78B1D8C8ADB}"/>
    <dgm:cxn modelId="{43C01FD7-DAAB-5A48-AB55-AE389841D971}" type="presOf" srcId="{AD047AB5-4CC4-D74B-B996-4A8EF5D53A64}" destId="{5E402C93-10AC-D14D-A00D-65BF53725CD1}" srcOrd="0" destOrd="0" presId="urn:microsoft.com/office/officeart/2005/8/layout/vProcess5"/>
    <dgm:cxn modelId="{19302112-0047-A944-BBAC-609EFA68ACB7}" type="presParOf" srcId="{5E402C93-10AC-D14D-A00D-65BF53725CD1}" destId="{8CB77A3E-88A5-964B-A1CD-065878C3C491}" srcOrd="0" destOrd="0" presId="urn:microsoft.com/office/officeart/2005/8/layout/vProcess5"/>
    <dgm:cxn modelId="{699BB38D-A51F-3B43-A400-B053E7BA4EBC}"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047AB5-4CC4-D74B-B996-4A8EF5D53A64}"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5B56F8A-B700-C249-BC51-67E7C182EC9C}">
      <dgm:prSet phldrT="[Text]" custT="1">
        <dgm:style>
          <a:lnRef idx="0">
            <a:schemeClr val="dk1"/>
          </a:lnRef>
          <a:fillRef idx="3">
            <a:schemeClr val="dk1"/>
          </a:fillRef>
          <a:effectRef idx="3">
            <a:schemeClr val="dk1"/>
          </a:effectRef>
          <a:fontRef idx="minor">
            <a:schemeClr val="lt1"/>
          </a:fontRef>
        </dgm:style>
      </dgm:prSet>
      <dgm:spPr>
        <a:solidFill>
          <a:srgbClr val="0D4098"/>
        </a:solidFill>
        <a:ln/>
      </dgm:spPr>
      <dgm:t>
        <a:bodyPr/>
        <a:lstStyle/>
        <a:p>
          <a:r>
            <a:rPr lang="en-US" sz="2000" dirty="0" err="1" smtClean="0">
              <a:solidFill>
                <a:schemeClr val="bg1"/>
              </a:solidFill>
              <a:latin typeface="Arial" pitchFamily="34" charset="0"/>
              <a:cs typeface="Arial" pitchFamily="34" charset="0"/>
            </a:rPr>
            <a:t>Precificação</a:t>
          </a:r>
          <a:r>
            <a:rPr lang="en-US" sz="2000" dirty="0" smtClean="0">
              <a:solidFill>
                <a:schemeClr val="bg1"/>
              </a:solidFill>
              <a:latin typeface="Arial" pitchFamily="34" charset="0"/>
              <a:cs typeface="Arial" pitchFamily="34" charset="0"/>
            </a:rPr>
            <a:t> do FIA CAT II</a:t>
          </a:r>
          <a:endParaRPr lang="en-US" sz="1800" dirty="0">
            <a:solidFill>
              <a:schemeClr val="bg1"/>
            </a:solidFill>
            <a:latin typeface="Arial" pitchFamily="34" charset="0"/>
            <a:cs typeface="Arial" pitchFamily="34" charset="0"/>
          </a:endParaRPr>
        </a:p>
      </dgm:t>
    </dgm:pt>
    <dgm:pt modelId="{FB35D5B7-237D-2C47-90B8-D35864C0DF6E}" type="parTrans" cxnId="{44CBA684-A211-994F-B74E-8C77B819B641}">
      <dgm:prSet/>
      <dgm:spPr/>
      <dgm:t>
        <a:bodyPr/>
        <a:lstStyle/>
        <a:p>
          <a:endParaRPr lang="en-US">
            <a:latin typeface="Arial" pitchFamily="34" charset="0"/>
            <a:cs typeface="Arial" pitchFamily="34" charset="0"/>
          </a:endParaRPr>
        </a:p>
      </dgm:t>
    </dgm:pt>
    <dgm:pt modelId="{9346F2E2-6031-AD4B-8D6E-A78B1D8C8ADB}" type="sibTrans" cxnId="{44CBA684-A211-994F-B74E-8C77B819B641}">
      <dgm:prSet/>
      <dgm:spPr/>
      <dgm:t>
        <a:bodyPr/>
        <a:lstStyle/>
        <a:p>
          <a:endParaRPr lang="en-US">
            <a:latin typeface="Arial" pitchFamily="34" charset="0"/>
            <a:cs typeface="Arial" pitchFamily="34" charset="0"/>
          </a:endParaRPr>
        </a:p>
      </dgm:t>
    </dgm:pt>
    <dgm:pt modelId="{5E402C93-10AC-D14D-A00D-65BF53725CD1}" type="pres">
      <dgm:prSet presAssocID="{AD047AB5-4CC4-D74B-B996-4A8EF5D53A64}" presName="outerComposite" presStyleCnt="0">
        <dgm:presLayoutVars>
          <dgm:chMax val="5"/>
          <dgm:dir/>
          <dgm:resizeHandles val="exact"/>
        </dgm:presLayoutVars>
      </dgm:prSet>
      <dgm:spPr/>
      <dgm:t>
        <a:bodyPr/>
        <a:lstStyle/>
        <a:p>
          <a:endParaRPr lang="pt-BR"/>
        </a:p>
      </dgm:t>
    </dgm:pt>
    <dgm:pt modelId="{8CB77A3E-88A5-964B-A1CD-065878C3C491}" type="pres">
      <dgm:prSet presAssocID="{AD047AB5-4CC4-D74B-B996-4A8EF5D53A64}" presName="dummyMaxCanvas" presStyleCnt="0">
        <dgm:presLayoutVars/>
      </dgm:prSet>
      <dgm:spPr/>
    </dgm:pt>
    <dgm:pt modelId="{34F869BE-80AD-4318-A255-A5CA4B4DF5DA}" type="pres">
      <dgm:prSet presAssocID="{AD047AB5-4CC4-D74B-B996-4A8EF5D53A64}" presName="OneNode_1" presStyleLbl="node1" presStyleIdx="0" presStyleCnt="1" custLinFactNeighborX="-8027">
        <dgm:presLayoutVars>
          <dgm:bulletEnabled val="1"/>
        </dgm:presLayoutVars>
      </dgm:prSet>
      <dgm:spPr/>
      <dgm:t>
        <a:bodyPr/>
        <a:lstStyle/>
        <a:p>
          <a:endParaRPr lang="pt-BR"/>
        </a:p>
      </dgm:t>
    </dgm:pt>
  </dgm:ptLst>
  <dgm:cxnLst>
    <dgm:cxn modelId="{44CBA684-A211-994F-B74E-8C77B819B641}" srcId="{AD047AB5-4CC4-D74B-B996-4A8EF5D53A64}" destId="{15B56F8A-B700-C249-BC51-67E7C182EC9C}" srcOrd="0" destOrd="0" parTransId="{FB35D5B7-237D-2C47-90B8-D35864C0DF6E}" sibTransId="{9346F2E2-6031-AD4B-8D6E-A78B1D8C8ADB}"/>
    <dgm:cxn modelId="{981CD0B6-8671-41D9-A685-85E3602892F0}" type="presOf" srcId="{AD047AB5-4CC4-D74B-B996-4A8EF5D53A64}" destId="{5E402C93-10AC-D14D-A00D-65BF53725CD1}" srcOrd="0" destOrd="0" presId="urn:microsoft.com/office/officeart/2005/8/layout/vProcess5"/>
    <dgm:cxn modelId="{5D886ECA-2126-4562-8807-655D9C6752A6}" type="presOf" srcId="{15B56F8A-B700-C249-BC51-67E7C182EC9C}" destId="{34F869BE-80AD-4318-A255-A5CA4B4DF5DA}" srcOrd="0" destOrd="0" presId="urn:microsoft.com/office/officeart/2005/8/layout/vProcess5"/>
    <dgm:cxn modelId="{3D7EE85C-0739-4FD8-A00E-051FFF0885CB}" type="presParOf" srcId="{5E402C93-10AC-D14D-A00D-65BF53725CD1}" destId="{8CB77A3E-88A5-964B-A1CD-065878C3C491}" srcOrd="0" destOrd="0" presId="urn:microsoft.com/office/officeart/2005/8/layout/vProcess5"/>
    <dgm:cxn modelId="{59DC83C0-3A0E-4375-8AAC-88124C5F9407}" type="presParOf" srcId="{5E402C93-10AC-D14D-A00D-65BF53725CD1}" destId="{34F869BE-80AD-4318-A255-A5CA4B4DF5DA}" srcOrd="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2014 e 2015</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solidFill>
              <a:latin typeface="Arial" pitchFamily="34" charset="0"/>
              <a:cs typeface="Arial" pitchFamily="34" charset="0"/>
            </a:rPr>
            <a:t>Reavaliação</a:t>
          </a:r>
          <a:r>
            <a:rPr lang="en-US" sz="2000" kern="1200" dirty="0" smtClean="0">
              <a:solidFill>
                <a:schemeClr val="bg1"/>
              </a:solidFill>
              <a:latin typeface="Arial" pitchFamily="34" charset="0"/>
              <a:cs typeface="Arial" pitchFamily="34" charset="0"/>
            </a:rPr>
            <a:t> do FIA CAT II _</a:t>
          </a:r>
          <a:r>
            <a:rPr lang="en-US" sz="2000" kern="1200" dirty="0" err="1" smtClean="0">
              <a:solidFill>
                <a:schemeClr val="bg1"/>
              </a:solidFill>
              <a:latin typeface="Arial" pitchFamily="34" charset="0"/>
              <a:cs typeface="Arial" pitchFamily="34" charset="0"/>
            </a:rPr>
            <a:t>Consolidado</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1"/>
              </a:solidFill>
              <a:latin typeface="Arial" pitchFamily="34" charset="0"/>
              <a:cs typeface="Arial" pitchFamily="34" charset="0"/>
            </a:rPr>
            <a:t>Comparativo</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Metodologia</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Precificação</a:t>
          </a:r>
          <a:r>
            <a:rPr lang="en-US" sz="1800" kern="1200" dirty="0" smtClean="0">
              <a:solidFill>
                <a:schemeClr val="bg1"/>
              </a:solidFill>
              <a:latin typeface="Arial" pitchFamily="34" charset="0"/>
              <a:cs typeface="Arial" pitchFamily="34" charset="0"/>
            </a:rPr>
            <a:t> FIA CAT II</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solidFill>
              <a:latin typeface="Arial" pitchFamily="34" charset="0"/>
              <a:cs typeface="Arial" pitchFamily="34" charset="0"/>
            </a:rPr>
            <a:t>Reavaliação</a:t>
          </a:r>
          <a:r>
            <a:rPr lang="en-US" sz="2000" kern="1200" dirty="0" smtClean="0">
              <a:solidFill>
                <a:schemeClr val="bg1"/>
              </a:solidFill>
              <a:latin typeface="Arial" pitchFamily="34" charset="0"/>
              <a:cs typeface="Arial" pitchFamily="34" charset="0"/>
            </a:rPr>
            <a:t> do FIA CAT II _</a:t>
          </a:r>
          <a:r>
            <a:rPr lang="en-US" sz="2000" kern="1200" dirty="0" err="1" smtClean="0">
              <a:solidFill>
                <a:schemeClr val="bg1"/>
              </a:solidFill>
              <a:latin typeface="Arial" pitchFamily="34" charset="0"/>
              <a:cs typeface="Arial" pitchFamily="34" charset="0"/>
            </a:rPr>
            <a:t>Consolidado</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1"/>
              </a:solidFill>
              <a:latin typeface="Arial" pitchFamily="34" charset="0"/>
              <a:cs typeface="Arial" pitchFamily="34" charset="0"/>
            </a:rPr>
            <a:t>Comparativo</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Metodologia</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Precificação</a:t>
          </a:r>
          <a:r>
            <a:rPr lang="en-US" sz="1800" kern="1200" dirty="0" smtClean="0">
              <a:solidFill>
                <a:schemeClr val="bg1"/>
              </a:solidFill>
              <a:latin typeface="Arial" pitchFamily="34" charset="0"/>
              <a:cs typeface="Arial" pitchFamily="34" charset="0"/>
            </a:rPr>
            <a:t> FIA CAT II</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solidFill>
              <a:latin typeface="Arial" pitchFamily="34" charset="0"/>
              <a:cs typeface="Arial" pitchFamily="34" charset="0"/>
            </a:rPr>
            <a:t>Reavaliação</a:t>
          </a:r>
          <a:r>
            <a:rPr lang="en-US" sz="2000" kern="1200" dirty="0" smtClean="0">
              <a:solidFill>
                <a:schemeClr val="bg1"/>
              </a:solidFill>
              <a:latin typeface="Arial" pitchFamily="34" charset="0"/>
              <a:cs typeface="Arial" pitchFamily="34" charset="0"/>
            </a:rPr>
            <a:t> do FIA CAT II _</a:t>
          </a:r>
          <a:r>
            <a:rPr lang="en-US" sz="2000" kern="1200" dirty="0" err="1" smtClean="0">
              <a:solidFill>
                <a:schemeClr val="bg1"/>
              </a:solidFill>
              <a:latin typeface="Arial" pitchFamily="34" charset="0"/>
              <a:cs typeface="Arial" pitchFamily="34" charset="0"/>
            </a:rPr>
            <a:t>Consolidado</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1"/>
              </a:solidFill>
              <a:latin typeface="Arial" pitchFamily="34" charset="0"/>
              <a:cs typeface="Arial" pitchFamily="34" charset="0"/>
            </a:rPr>
            <a:t>Comparativo</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Metodologia</a:t>
          </a:r>
          <a:r>
            <a:rPr lang="en-US" sz="1800" kern="1200" dirty="0" smtClean="0">
              <a:solidFill>
                <a:schemeClr val="bg1"/>
              </a:solidFill>
              <a:latin typeface="Arial" pitchFamily="34" charset="0"/>
              <a:cs typeface="Arial" pitchFamily="34" charset="0"/>
            </a:rPr>
            <a:t> de </a:t>
          </a:r>
          <a:r>
            <a:rPr lang="en-US" sz="1800" kern="1200" dirty="0" err="1" smtClean="0">
              <a:solidFill>
                <a:schemeClr val="bg1"/>
              </a:solidFill>
              <a:latin typeface="Arial" pitchFamily="34" charset="0"/>
              <a:cs typeface="Arial" pitchFamily="34" charset="0"/>
            </a:rPr>
            <a:t>Precificação</a:t>
          </a:r>
          <a:r>
            <a:rPr lang="en-US" sz="1800" kern="1200" dirty="0" smtClean="0">
              <a:solidFill>
                <a:schemeClr val="bg1"/>
              </a:solidFill>
              <a:latin typeface="Arial" pitchFamily="34" charset="0"/>
              <a:cs typeface="Arial" pitchFamily="34" charset="0"/>
            </a:rPr>
            <a:t> FIA CAT II</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 _</a:t>
          </a:r>
          <a:r>
            <a:rPr lang="en-US" sz="2000" kern="1200" dirty="0" err="1" smtClean="0">
              <a:solidFill>
                <a:schemeClr val="bg1"/>
              </a:solidFill>
              <a:latin typeface="Arial" pitchFamily="34" charset="0"/>
              <a:cs typeface="Arial" pitchFamily="34" charset="0"/>
            </a:rPr>
            <a:t>Consolidado</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a:t>
          </a:r>
          <a:r>
            <a:rPr lang="en-US" sz="1800" kern="1200" dirty="0" smtClean="0">
              <a:solidFill>
                <a:schemeClr val="bg1"/>
              </a:solidFill>
              <a:latin typeface="Arial" pitchFamily="34" charset="0"/>
              <a:cs typeface="Arial" pitchFamily="34" charset="0"/>
            </a:rPr>
            <a:t>  2006 a 2014_REG/REPLAN </a:t>
          </a:r>
          <a:r>
            <a:rPr lang="en-US" sz="1800" kern="1200" dirty="0" err="1" smtClean="0">
              <a:solidFill>
                <a:schemeClr val="bg1"/>
              </a:solidFill>
              <a:latin typeface="Arial" pitchFamily="34" charset="0"/>
              <a:cs typeface="Arial" pitchFamily="34" charset="0"/>
            </a:rPr>
            <a:t>Saldado</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a:t>
          </a:r>
          <a:r>
            <a:rPr lang="en-US" sz="1800" kern="1200" dirty="0" smtClean="0">
              <a:solidFill>
                <a:schemeClr val="bg1"/>
              </a:solidFill>
              <a:latin typeface="Arial" pitchFamily="34" charset="0"/>
              <a:cs typeface="Arial" pitchFamily="34" charset="0"/>
            </a:rPr>
            <a:t> 1998 a 2014 _ REB</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a:t>
          </a:r>
          <a:r>
            <a:rPr lang="en-US" sz="1800" kern="1200" dirty="0" smtClean="0">
              <a:solidFill>
                <a:schemeClr val="bg1"/>
              </a:solidFill>
              <a:latin typeface="Arial" pitchFamily="34" charset="0"/>
              <a:cs typeface="Arial" pitchFamily="34" charset="0"/>
            </a:rPr>
            <a:t>  2006 a 2014 _NOVO PLANO</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58088"/>
          <a:ext cx="6858181" cy="4680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a:t>
          </a:r>
          <a:r>
            <a:rPr lang="en-US" sz="2000" kern="1200" dirty="0" err="1" smtClean="0">
              <a:solidFill>
                <a:schemeClr val="bg1"/>
              </a:solidFill>
              <a:latin typeface="Arial" pitchFamily="34" charset="0"/>
              <a:cs typeface="Arial" pitchFamily="34" charset="0"/>
            </a:rPr>
            <a:t>Acumulados</a:t>
          </a:r>
          <a:r>
            <a:rPr lang="en-US" sz="2000" kern="1200" dirty="0" smtClean="0">
              <a:solidFill>
                <a:schemeClr val="bg1"/>
              </a:solidFill>
              <a:latin typeface="Arial" pitchFamily="34" charset="0"/>
              <a:cs typeface="Arial" pitchFamily="34" charset="0"/>
            </a:rPr>
            <a:t> 1995 a 2014 _ </a:t>
          </a:r>
          <a:r>
            <a:rPr lang="en-US" sz="2000" kern="1200" dirty="0" err="1" smtClean="0">
              <a:solidFill>
                <a:schemeClr val="bg1"/>
              </a:solidFill>
              <a:latin typeface="Arial" pitchFamily="34" charset="0"/>
              <a:cs typeface="Arial" pitchFamily="34" charset="0"/>
            </a:rPr>
            <a:t>Consolidado</a:t>
          </a:r>
          <a:endParaRPr lang="en-US" sz="2000" kern="1200" dirty="0">
            <a:solidFill>
              <a:schemeClr val="bg1"/>
            </a:solidFill>
            <a:latin typeface="Arial" pitchFamily="34" charset="0"/>
            <a:cs typeface="Arial" pitchFamily="34" charset="0"/>
          </a:endParaRPr>
        </a:p>
      </dsp:txBody>
      <dsp:txXfrm>
        <a:off x="13709" y="271797"/>
        <a:ext cx="6830763" cy="440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219576"/>
          <a:ext cx="7195066" cy="439152"/>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itchFamily="34" charset="0"/>
              <a:cs typeface="Arial" pitchFamily="34" charset="0"/>
            </a:rPr>
            <a:t>Resultados  dos Exercícios de 1995 a 2014</a:t>
          </a:r>
          <a:endParaRPr lang="en-US" sz="2000" kern="1200" dirty="0">
            <a:solidFill>
              <a:schemeClr val="bg1"/>
            </a:solidFill>
            <a:latin typeface="Arial" pitchFamily="34" charset="0"/>
            <a:cs typeface="Arial" pitchFamily="34" charset="0"/>
          </a:endParaRPr>
        </a:p>
      </dsp:txBody>
      <dsp:txXfrm>
        <a:off x="12862" y="232438"/>
        <a:ext cx="7169342" cy="413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69BE-80AD-4318-A255-A5CA4B4DF5DA}">
      <dsp:nvSpPr>
        <dsp:cNvPr id="0" name=""/>
        <dsp:cNvSpPr/>
      </dsp:nvSpPr>
      <dsp:spPr>
        <a:xfrm>
          <a:off x="0" y="165434"/>
          <a:ext cx="7195066" cy="330869"/>
        </a:xfrm>
        <a:prstGeom prst="roundRect">
          <a:avLst>
            <a:gd name="adj" fmla="val 10000"/>
          </a:avLst>
        </a:prstGeom>
        <a:solidFill>
          <a:srgbClr val="0D409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1"/>
              </a:solidFill>
              <a:latin typeface="Arial" pitchFamily="34" charset="0"/>
              <a:cs typeface="Arial" pitchFamily="34" charset="0"/>
            </a:rPr>
            <a:t>Precificação</a:t>
          </a:r>
          <a:r>
            <a:rPr lang="en-US" sz="2000" kern="1200" dirty="0" smtClean="0">
              <a:solidFill>
                <a:schemeClr val="bg1"/>
              </a:solidFill>
              <a:latin typeface="Arial" pitchFamily="34" charset="0"/>
              <a:cs typeface="Arial" pitchFamily="34" charset="0"/>
            </a:rPr>
            <a:t> do FIA CAT II</a:t>
          </a:r>
          <a:endParaRPr lang="en-US" sz="1800" kern="1200" dirty="0">
            <a:solidFill>
              <a:schemeClr val="bg1"/>
            </a:solidFill>
            <a:latin typeface="Arial" pitchFamily="34" charset="0"/>
            <a:cs typeface="Arial" pitchFamily="34" charset="0"/>
          </a:endParaRPr>
        </a:p>
      </dsp:txBody>
      <dsp:txXfrm>
        <a:off x="9691" y="175125"/>
        <a:ext cx="7175684" cy="3114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0.0441</cdr:x>
      <cdr:y>0.82925</cdr:y>
    </cdr:from>
    <cdr:to>
      <cdr:x>1</cdr:x>
      <cdr:y>0.97928</cdr:y>
    </cdr:to>
    <cdr:sp macro="" textlink="">
      <cdr:nvSpPr>
        <cdr:cNvPr id="2" name="CaixaDeTexto 1"/>
        <cdr:cNvSpPr txBox="1"/>
      </cdr:nvSpPr>
      <cdr:spPr>
        <a:xfrm xmlns:a="http://schemas.openxmlformats.org/drawingml/2006/main">
          <a:off x="377891" y="4634877"/>
          <a:ext cx="8191062" cy="8385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600"/>
            </a:lnSpc>
          </a:pPr>
          <a:r>
            <a:rPr lang="pt-BR" sz="1400" b="1" dirty="0">
              <a:solidFill>
                <a:srgbClr val="00B050"/>
              </a:solidFill>
            </a:rPr>
            <a:t>Crescimento:</a:t>
          </a:r>
          <a:r>
            <a:rPr lang="pt-BR" sz="1400" b="1" baseline="0" dirty="0">
              <a:solidFill>
                <a:srgbClr val="00B050"/>
              </a:solidFill>
            </a:rPr>
            <a:t> </a:t>
          </a:r>
          <a:r>
            <a:rPr lang="pt-BR" sz="1400" baseline="0" dirty="0">
              <a:solidFill>
                <a:srgbClr val="00B050"/>
              </a:solidFill>
            </a:rPr>
            <a:t>Ações de empresas (RV), Investimentos Imobiliários e Fundos de Participação.</a:t>
          </a:r>
        </a:p>
        <a:p xmlns:a="http://schemas.openxmlformats.org/drawingml/2006/main">
          <a:pPr>
            <a:lnSpc>
              <a:spcPts val="1600"/>
            </a:lnSpc>
          </a:pPr>
          <a:r>
            <a:rPr lang="pt-BR" sz="1400" b="1" baseline="0" dirty="0">
              <a:solidFill>
                <a:srgbClr val="FF0000"/>
              </a:solidFill>
            </a:rPr>
            <a:t>Juros: </a:t>
          </a:r>
          <a:r>
            <a:rPr lang="pt-BR" sz="1400" b="0" baseline="0" dirty="0">
              <a:solidFill>
                <a:srgbClr val="FF0000"/>
              </a:solidFill>
            </a:rPr>
            <a:t>Ativos atrelados ao CDI/Selic.</a:t>
          </a:r>
        </a:p>
        <a:p xmlns:a="http://schemas.openxmlformats.org/drawingml/2006/main">
          <a:pPr>
            <a:lnSpc>
              <a:spcPts val="1500"/>
            </a:lnSpc>
          </a:pPr>
          <a:r>
            <a:rPr lang="pt-BR" sz="1400" b="1" baseline="0" dirty="0">
              <a:solidFill>
                <a:srgbClr val="002060"/>
              </a:solidFill>
            </a:rPr>
            <a:t>Inflação: </a:t>
          </a:r>
          <a:r>
            <a:rPr lang="pt-BR" sz="1400" b="0" baseline="0" dirty="0">
              <a:solidFill>
                <a:srgbClr val="002060"/>
              </a:solidFill>
            </a:rPr>
            <a:t>Ativos atrelados aos índices de preços.</a:t>
          </a:r>
          <a:endParaRPr lang="pt-BR" sz="1400" b="0"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0.85446</cdr:x>
      <cdr:y>0</cdr:y>
    </cdr:from>
    <cdr:to>
      <cdr:x>1</cdr:x>
      <cdr:y>0.05355</cdr:y>
    </cdr:to>
    <cdr:sp macro="" textlink="">
      <cdr:nvSpPr>
        <cdr:cNvPr id="2" name="CaixaDeTexto 1"/>
        <cdr:cNvSpPr txBox="1"/>
      </cdr:nvSpPr>
      <cdr:spPr>
        <a:xfrm xmlns:a="http://schemas.openxmlformats.org/drawingml/2006/main">
          <a:off x="6934200" y="0"/>
          <a:ext cx="1181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pt-BR" sz="1100"/>
            <a:t>R$  mil</a:t>
          </a:r>
        </a:p>
      </cdr:txBody>
    </cdr:sp>
  </cdr:relSizeAnchor>
</c:userShapes>
</file>

<file path=ppt/drawings/drawing3.xml><?xml version="1.0" encoding="utf-8"?>
<c:userShapes xmlns:c="http://schemas.openxmlformats.org/drawingml/2006/chart">
  <cdr:relSizeAnchor xmlns:cdr="http://schemas.openxmlformats.org/drawingml/2006/chartDrawing">
    <cdr:from>
      <cdr:x>0.81562</cdr:x>
      <cdr:y>0</cdr:y>
    </cdr:from>
    <cdr:to>
      <cdr:x>0.99612</cdr:x>
      <cdr:y>0.05984</cdr:y>
    </cdr:to>
    <cdr:sp macro="" textlink="">
      <cdr:nvSpPr>
        <cdr:cNvPr id="2" name="CaixaDeTexto 1"/>
        <cdr:cNvSpPr txBox="1"/>
      </cdr:nvSpPr>
      <cdr:spPr>
        <a:xfrm xmlns:a="http://schemas.openxmlformats.org/drawingml/2006/main">
          <a:off x="5337175" y="0"/>
          <a:ext cx="1181100" cy="247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pt-BR" sz="1100" dirty="0">
              <a:latin typeface="Arial" pitchFamily="34" charset="0"/>
              <a:cs typeface="Arial" pitchFamily="34" charset="0"/>
            </a:rPr>
            <a:t>R$  mil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87355E4-0B70-402B-9A97-3C60CB09F64D}" type="datetimeFigureOut">
              <a:rPr lang="pt-BR" smtClean="0"/>
              <a:t>07/11/15</a:t>
            </a:fld>
            <a:endParaRPr lang="pt-BR"/>
          </a:p>
        </p:txBody>
      </p:sp>
      <p:sp>
        <p:nvSpPr>
          <p:cNvPr id="4" name="Espaço Reservado para Imagem de Slide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981F76CA-10E2-4050-ABFB-84ACE08A83C6}" type="slidenum">
              <a:rPr lang="pt-BR" smtClean="0"/>
              <a:t>‹#›</a:t>
            </a:fld>
            <a:endParaRPr lang="pt-BR"/>
          </a:p>
        </p:txBody>
      </p:sp>
    </p:spTree>
    <p:extLst>
      <p:ext uri="{BB962C8B-B14F-4D97-AF65-F5344CB8AC3E}">
        <p14:creationId xmlns:p14="http://schemas.microsoft.com/office/powerpoint/2010/main" val="303286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5734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F83BA6-8C6C-4B77-ADAB-7A78B8234836}" type="slidenum">
              <a:rPr lang="pt-BR" sz="1300"/>
              <a:pPr eaLnBrk="1" hangingPunct="1"/>
              <a:t>2</a:t>
            </a:fld>
            <a:endParaRPr lang="pt-B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11</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13</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14</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15</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16</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17</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6627"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D91F4-7403-794D-AA04-6B96F8774FBD}" type="slidenum">
              <a:rPr lang="pt-BR" sz="1200"/>
              <a:pPr eaLnBrk="1" hangingPunct="1"/>
              <a:t>18</a:t>
            </a:fld>
            <a:endParaRPr lang="pt-BR" sz="1200"/>
          </a:p>
        </p:txBody>
      </p:sp>
      <p:sp>
        <p:nvSpPr>
          <p:cNvPr id="26628" name="Espaço Reservado para Rodapé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ea typeface="ＭＳ Ｐゴシック" pitchFamily="34" charset="-128"/>
            </a:endParaRPr>
          </a:p>
        </p:txBody>
      </p:sp>
      <p:sp>
        <p:nvSpPr>
          <p:cNvPr id="942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6FDAC55-0DFE-4D24-8250-07A4042496E2}" type="slidenum">
              <a:rPr lang="pt-BR" altLang="pt-BR" smtClean="0"/>
              <a:pPr eaLnBrk="1" hangingPunct="1"/>
              <a:t>19</a:t>
            </a:fld>
            <a:endParaRPr lang="pt-BR" alt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ea typeface="ＭＳ Ｐゴシック" pitchFamily="34" charset="-128"/>
              </a:rPr>
              <a:t>RGPB</a:t>
            </a:r>
            <a:r>
              <a:rPr lang="pt-BR" altLang="pt-BR" smtClean="0">
                <a:ea typeface="ＭＳ Ｐゴシック" pitchFamily="34" charset="-128"/>
              </a:rPr>
              <a:t> = Recursos Garantidores da Plano de Benefícios, corresponde ao ativo total de investimento mais o disponível menos exigível operacional de investimento e menos o contencioso de investimento.</a:t>
            </a:r>
          </a:p>
          <a:p>
            <a:endParaRPr lang="pt-BR" altLang="pt-BR" smtClean="0">
              <a:ea typeface="ＭＳ Ｐゴシック" pitchFamily="34" charset="-128"/>
            </a:endParaRPr>
          </a:p>
        </p:txBody>
      </p:sp>
      <p:sp>
        <p:nvSpPr>
          <p:cNvPr id="768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16DF0F-4EA3-4551-85FB-5B01A4746270}" type="slidenum">
              <a:rPr lang="pt-BR" altLang="pt-BR" smtClean="0"/>
              <a:pPr eaLnBrk="1" hangingPunct="1"/>
              <a:t>20</a:t>
            </a:fld>
            <a:endParaRPr lang="pt-BR" alt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3</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27</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29</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31</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930275" y="741363"/>
            <a:ext cx="4937125" cy="37020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79768" y="4690269"/>
            <a:ext cx="5438139" cy="4443413"/>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33</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4</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34</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35</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36</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EFAAAB6-059A-49FD-8EC5-E925DE0159D7}" type="slidenum">
              <a:rPr lang="pt-BR" smtClean="0"/>
              <a:pPr/>
              <a:t>5</a:t>
            </a:fld>
            <a:endParaRPr lang="pt-BR"/>
          </a:p>
        </p:txBody>
      </p:sp>
    </p:spTree>
    <p:extLst>
      <p:ext uri="{BB962C8B-B14F-4D97-AF65-F5344CB8AC3E}">
        <p14:creationId xmlns:p14="http://schemas.microsoft.com/office/powerpoint/2010/main" val="270592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pt-BR" smtClean="0">
              <a:ea typeface="ＭＳ Ｐゴシック" pitchFamily="34" charset="-128"/>
            </a:endParaRPr>
          </a:p>
        </p:txBody>
      </p:sp>
      <p:sp>
        <p:nvSpPr>
          <p:cNvPr id="9933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C5EF1AEE-987D-4469-AF03-7815E465FDF5}" type="slidenum">
              <a:rPr lang="pt-BR" altLang="pt-BR" smtClean="0"/>
              <a:pPr eaLnBrk="1" hangingPunct="1">
                <a:defRPr/>
              </a:pPr>
              <a:t>6</a:t>
            </a:fld>
            <a:endParaRPr lang="pt-BR"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7</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8</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9</a:t>
            </a:fld>
            <a:endParaRPr lang="pt-BR"/>
          </a:p>
        </p:txBody>
      </p:sp>
    </p:spTree>
    <p:extLst>
      <p:ext uri="{BB962C8B-B14F-4D97-AF65-F5344CB8AC3E}">
        <p14:creationId xmlns:p14="http://schemas.microsoft.com/office/powerpoint/2010/main" val="59120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81F76CA-10E2-4050-ABFB-84ACE08A83C6}" type="slidenum">
              <a:rPr lang="pt-BR" smtClean="0"/>
              <a:t>10</a:t>
            </a:fld>
            <a:endParaRPr lang="pt-BR"/>
          </a:p>
        </p:txBody>
      </p:sp>
    </p:spTree>
    <p:extLst>
      <p:ext uri="{BB962C8B-B14F-4D97-AF65-F5344CB8AC3E}">
        <p14:creationId xmlns:p14="http://schemas.microsoft.com/office/powerpoint/2010/main" val="59120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041D3266-AA77-1145-8A8A-1F1745FAFD08}" type="datetimeFigureOut">
              <a:rPr lang="en-US" smtClean="0"/>
              <a:pPr/>
              <a:t>07/11/15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211439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41D3266-AA77-1145-8A8A-1F1745FAFD08}" type="datetimeFigureOut">
              <a:rPr lang="en-US" smtClean="0"/>
              <a:pPr/>
              <a:t>07/11/15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109334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41D3266-AA77-1145-8A8A-1F1745FAFD08}" type="datetimeFigureOut">
              <a:rPr lang="en-US" smtClean="0"/>
              <a:pPr/>
              <a:t>07/11/15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94364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041D3266-AA77-1145-8A8A-1F1745FAFD08}" type="datetimeFigureOut">
              <a:rPr lang="en-US" smtClean="0"/>
              <a:pPr/>
              <a:t>07/11/15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148854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41D3266-AA77-1145-8A8A-1F1745FAFD08}" type="datetimeFigureOut">
              <a:rPr lang="en-US" smtClean="0"/>
              <a:pPr/>
              <a:t>07/11/15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3576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041D3266-AA77-1145-8A8A-1F1745FAFD08}" type="datetimeFigureOut">
              <a:rPr lang="en-US" smtClean="0"/>
              <a:pPr/>
              <a:t>07/11/15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16330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041D3266-AA77-1145-8A8A-1F1745FAFD08}" type="datetimeFigureOut">
              <a:rPr lang="en-US" smtClean="0"/>
              <a:pPr/>
              <a:t>07/11/15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267625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041D3266-AA77-1145-8A8A-1F1745FAFD08}" type="datetimeFigureOut">
              <a:rPr lang="en-US" smtClean="0"/>
              <a:pPr/>
              <a:t>07/11/15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3291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3266-AA77-1145-8A8A-1F1745FAFD08}" type="datetimeFigureOut">
              <a:rPr lang="en-US" smtClean="0"/>
              <a:pPr/>
              <a:t>07/11/15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95856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41D3266-AA77-1145-8A8A-1F1745FAFD08}" type="datetimeFigureOut">
              <a:rPr lang="en-US" smtClean="0"/>
              <a:pPr/>
              <a:t>07/11/15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174370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41D3266-AA77-1145-8A8A-1F1745FAFD08}" type="datetimeFigureOut">
              <a:rPr lang="en-US" smtClean="0"/>
              <a:pPr/>
              <a:t>07/11/15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93BEC-3465-5548-AA31-9B908531E9BE}" type="slidenum">
              <a:rPr lang="en-US" smtClean="0"/>
              <a:pPr/>
              <a:t>‹#›</a:t>
            </a:fld>
            <a:endParaRPr lang="en-US"/>
          </a:p>
        </p:txBody>
      </p:sp>
    </p:spTree>
    <p:extLst>
      <p:ext uri="{BB962C8B-B14F-4D97-AF65-F5344CB8AC3E}">
        <p14:creationId xmlns:p14="http://schemas.microsoft.com/office/powerpoint/2010/main" val="410074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D3266-AA77-1145-8A8A-1F1745FAFD08}" type="datetimeFigureOut">
              <a:rPr lang="en-US" smtClean="0"/>
              <a:pPr/>
              <a:t>07/11/15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93BEC-3465-5548-AA31-9B908531E9BE}" type="slidenum">
              <a:rPr lang="en-US" smtClean="0"/>
              <a:pPr/>
              <a:t>‹#›</a:t>
            </a:fld>
            <a:endParaRPr lang="en-US"/>
          </a:p>
        </p:txBody>
      </p:sp>
    </p:spTree>
    <p:extLst>
      <p:ext uri="{BB962C8B-B14F-4D97-AF65-F5344CB8AC3E}">
        <p14:creationId xmlns:p14="http://schemas.microsoft.com/office/powerpoint/2010/main" val="27317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3"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15.xml"/><Relationship Id="rId12" Type="http://schemas.microsoft.com/office/2007/relationships/diagramDrawing" Target="../diagrams/drawing15.xml"/><Relationship Id="rId13"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diagramData" Target="../diagrams/data15.xml"/><Relationship Id="rId9" Type="http://schemas.openxmlformats.org/officeDocument/2006/relationships/diagramLayout" Target="../diagrams/layout15.xml"/><Relationship Id="rId10"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17.xml"/><Relationship Id="rId12" Type="http://schemas.microsoft.com/office/2007/relationships/diagramDrawing" Target="../diagrams/drawing17.xml"/><Relationship Id="rId13"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diagramData" Target="../diagrams/data17.xml"/><Relationship Id="rId9" Type="http://schemas.openxmlformats.org/officeDocument/2006/relationships/diagramLayout" Target="../diagrams/layout17.xml"/><Relationship Id="rId10"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29.xml.rels><?xml version="1.0" encoding="UTF-8" standalone="yes"?>
<Relationships xmlns="http://schemas.openxmlformats.org/package/2006/relationships"><Relationship Id="rId11" Type="http://schemas.openxmlformats.org/officeDocument/2006/relationships/diagramColors" Target="../diagrams/colors20.xml"/><Relationship Id="rId12" Type="http://schemas.microsoft.com/office/2007/relationships/diagramDrawing" Target="../diagrams/drawing20.xml"/><Relationship Id="rId13"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8" Type="http://schemas.openxmlformats.org/officeDocument/2006/relationships/diagramData" Target="../diagrams/data20.xml"/><Relationship Id="rId9" Type="http://schemas.openxmlformats.org/officeDocument/2006/relationships/diagramLayout" Target="../diagrams/layout20.xml"/><Relationship Id="rId10"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1" Type="http://schemas.openxmlformats.org/officeDocument/2006/relationships/diagramColors" Target="../diagrams/colors22.xml"/><Relationship Id="rId12" Type="http://schemas.microsoft.com/office/2007/relationships/diagramDrawing" Target="../diagrams/drawing22.xml"/><Relationship Id="rId13"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8" Type="http://schemas.openxmlformats.org/officeDocument/2006/relationships/diagramData" Target="../diagrams/data22.xml"/><Relationship Id="rId9" Type="http://schemas.openxmlformats.org/officeDocument/2006/relationships/diagramLayout" Target="../diagrams/layout22.xml"/><Relationship Id="rId10"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8" Type="http://schemas.openxmlformats.org/officeDocument/2006/relationships/chart" Target="../charts/chart14.xml"/><Relationship Id="rId9" Type="http://schemas.openxmlformats.org/officeDocument/2006/relationships/chart" Target="../charts/chart15.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4.xml"/><Relationship Id="rId4" Type="http://schemas.openxmlformats.org/officeDocument/2006/relationships/diagramLayout" Target="../diagrams/layout24.xml"/><Relationship Id="rId5" Type="http://schemas.openxmlformats.org/officeDocument/2006/relationships/diagramQuickStyle" Target="../diagrams/quickStyle24.xml"/><Relationship Id="rId6" Type="http://schemas.openxmlformats.org/officeDocument/2006/relationships/diagramColors" Target="../diagrams/colors24.xml"/><Relationship Id="rId7" Type="http://schemas.microsoft.com/office/2007/relationships/diagramDrawing" Target="../diagrams/drawing24.xml"/><Relationship Id="rId8" Type="http://schemas.openxmlformats.org/officeDocument/2006/relationships/chart" Target="../charts/chart16.xml"/><Relationship Id="rId9"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5.xml"/><Relationship Id="rId4" Type="http://schemas.openxmlformats.org/officeDocument/2006/relationships/diagramLayout" Target="../diagrams/layout25.xml"/><Relationship Id="rId5" Type="http://schemas.openxmlformats.org/officeDocument/2006/relationships/diagramQuickStyle" Target="../diagrams/quickStyle25.xml"/><Relationship Id="rId6" Type="http://schemas.openxmlformats.org/officeDocument/2006/relationships/diagramColors" Target="../diagrams/colors25.xml"/><Relationship Id="rId7" Type="http://schemas.microsoft.com/office/2007/relationships/diagramDrawing" Target="../diagrams/drawing25.xml"/><Relationship Id="rId8" Type="http://schemas.openxmlformats.org/officeDocument/2006/relationships/chart" Target="../charts/chart18.xml"/><Relationship Id="rId9" Type="http://schemas.openxmlformats.org/officeDocument/2006/relationships/chart" Target="../charts/chart19.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4" Type="http://schemas.openxmlformats.org/officeDocument/2006/relationships/diagramLayout" Target="../diagrams/layout26.xml"/><Relationship Id="rId5" Type="http://schemas.openxmlformats.org/officeDocument/2006/relationships/diagramQuickStyle" Target="../diagrams/quickStyle26.xml"/><Relationship Id="rId6" Type="http://schemas.openxmlformats.org/officeDocument/2006/relationships/diagramColors" Target="../diagrams/colors26.xml"/><Relationship Id="rId7" Type="http://schemas.microsoft.com/office/2007/relationships/diagramDrawing" Target="../diagrams/drawing26.xml"/><Relationship Id="rId8" Type="http://schemas.openxmlformats.org/officeDocument/2006/relationships/chart" Target="../charts/chart20.xml"/><Relationship Id="rId9" Type="http://schemas.openxmlformats.org/officeDocument/2006/relationships/chart" Target="../charts/chart21.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chart" Target="../charts/chart1.xml"/><Relationship Id="rId9"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chart" Target="../charts/chart3.xml"/><Relationship Id="rId9"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002" y="1502725"/>
            <a:ext cx="4357598" cy="1134315"/>
          </a:xfrm>
        </p:spPr>
        <p:txBody>
          <a:bodyPr>
            <a:normAutofit/>
          </a:bodyPr>
          <a:lstStyle/>
          <a:p>
            <a:pPr algn="l"/>
            <a:r>
              <a:rPr lang="pt-BR" sz="2800" dirty="0" smtClean="0">
                <a:solidFill>
                  <a:schemeClr val="bg2"/>
                </a:solidFill>
              </a:rPr>
              <a:t>Resultados FUNCEF</a:t>
            </a:r>
            <a:br>
              <a:rPr lang="pt-BR" sz="2800" dirty="0" smtClean="0">
                <a:solidFill>
                  <a:schemeClr val="bg2"/>
                </a:solidFill>
              </a:rPr>
            </a:br>
            <a:r>
              <a:rPr lang="pt-BR" sz="1800" dirty="0" smtClean="0">
                <a:solidFill>
                  <a:schemeClr val="bg2"/>
                </a:solidFill>
              </a:rPr>
              <a:t>Inclui os efeitos do Fundo Carteira Ativa II e do Fundo para Ajustes Futuros</a:t>
            </a:r>
            <a:endParaRPr lang="pt-BR" sz="1800" dirty="0">
              <a:solidFill>
                <a:schemeClr val="bg2"/>
              </a:solidFill>
            </a:endParaRPr>
          </a:p>
        </p:txBody>
      </p:sp>
    </p:spTree>
    <p:extLst>
      <p:ext uri="{BB962C8B-B14F-4D97-AF65-F5344CB8AC3E}">
        <p14:creationId xmlns:p14="http://schemas.microsoft.com/office/powerpoint/2010/main" val="2964894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209864048"/>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8108" y="1311442"/>
            <a:ext cx="8590582" cy="6247864"/>
          </a:xfrm>
          <a:prstGeom prst="rect">
            <a:avLst/>
          </a:prstGeom>
          <a:noFill/>
        </p:spPr>
        <p:txBody>
          <a:bodyPr wrap="square" rtlCol="0">
            <a:spAutoFit/>
          </a:bodyPr>
          <a:lstStyle/>
          <a:p>
            <a:r>
              <a:rPr lang="pt-BR" sz="2000" b="1" u="sng" dirty="0" smtClean="0"/>
              <a:t>Dados </a:t>
            </a:r>
            <a:r>
              <a:rPr lang="pt-BR" sz="2000" b="1" u="sng" dirty="0"/>
              <a:t>das Notas Explicativas - REG/REPLAN</a:t>
            </a:r>
            <a:r>
              <a:rPr lang="pt-BR" sz="2000" b="1" u="sng" dirty="0" smtClean="0"/>
              <a:t>:</a:t>
            </a:r>
            <a:endParaRPr lang="pt-BR" sz="2000" dirty="0"/>
          </a:p>
          <a:p>
            <a:endParaRPr lang="pt-BR" sz="2000" b="1" dirty="0" smtClean="0"/>
          </a:p>
          <a:p>
            <a:r>
              <a:rPr lang="pt-BR" sz="2000" b="1" dirty="0"/>
              <a:t>2009</a:t>
            </a:r>
            <a:r>
              <a:rPr lang="pt-BR" sz="2000" dirty="0"/>
              <a:t> - No REG/REPLAN modalidade saldada, o resultado de investimentos acima da meta atuarial no exercício de 2009 foi suficiente para zerar o déficit acumulado até o exercício de 2008, e possibilitou a formação do Fundo para Revisão de Benefícios, no montante de </a:t>
            </a:r>
            <a:r>
              <a:rPr lang="pt-BR" sz="2000" dirty="0" err="1"/>
              <a:t>R</a:t>
            </a:r>
            <a:r>
              <a:rPr lang="pt-BR" sz="2000" dirty="0"/>
              <a:t>$ 315 milhões (50%), que foram suficientes para revisão dos benefícios em 1,08% em 2010.</a:t>
            </a:r>
          </a:p>
          <a:p>
            <a:endParaRPr lang="pt-BR" sz="2000" dirty="0"/>
          </a:p>
          <a:p>
            <a:r>
              <a:rPr lang="pt-BR" sz="2000" dirty="0"/>
              <a:t>O REG/REPLAN modalidade não saldada, superavitário em </a:t>
            </a:r>
            <a:r>
              <a:rPr lang="pt-BR" sz="2000" dirty="0" err="1"/>
              <a:t>R</a:t>
            </a:r>
            <a:r>
              <a:rPr lang="pt-BR" sz="2000" dirty="0"/>
              <a:t>$ 76 milhões no exercício de 2009, apresentou déficit acumulado no valor de </a:t>
            </a:r>
            <a:r>
              <a:rPr lang="pt-BR" sz="2000" dirty="0" err="1"/>
              <a:t>R</a:t>
            </a:r>
            <a:r>
              <a:rPr lang="pt-BR" sz="2000" dirty="0"/>
              <a:t>$ 287.971 mil, remanescente da crise econômica de 2008, e influenciado no exercício de 2009, preponderantemente, pela alteração da premissa de crescimento real de salários de 1,5% para 2,41% e da não aplicabilidade das taxas de custeio recomendadas nos pareceres atuariais para os exercícios de 2008 e 2009. No entanto a modalidade não saldada do REG/REPLAN possui um fundo para ajustes futuros constituído no montante de </a:t>
            </a:r>
            <a:r>
              <a:rPr lang="pt-BR" sz="2000" dirty="0" err="1"/>
              <a:t>R</a:t>
            </a:r>
            <a:r>
              <a:rPr lang="pt-BR" sz="2000" dirty="0"/>
              <a:t>$ 647.401 mil, destinado a cobertura de custos com o </a:t>
            </a:r>
            <a:r>
              <a:rPr lang="pt-BR" sz="2000" dirty="0" err="1"/>
              <a:t>saldamento</a:t>
            </a:r>
            <a:r>
              <a:rPr lang="pt-BR" sz="2000" dirty="0"/>
              <a:t>. Eventuais sobras de recursos após a conclusão do </a:t>
            </a:r>
            <a:r>
              <a:rPr lang="pt-BR" sz="2000" dirty="0" err="1"/>
              <a:t>saldamento</a:t>
            </a:r>
            <a:r>
              <a:rPr lang="pt-BR" sz="2000" dirty="0"/>
              <a:t> deverão ser revertidas para o resultado do plano. </a:t>
            </a:r>
          </a:p>
          <a:p>
            <a:endParaRPr lang="pt-BR" sz="2000" dirty="0"/>
          </a:p>
          <a:p>
            <a:endParaRPr lang="pt-BR" sz="2000" dirty="0"/>
          </a:p>
        </p:txBody>
      </p:sp>
    </p:spTree>
    <p:extLst>
      <p:ext uri="{BB962C8B-B14F-4D97-AF65-F5344CB8AC3E}">
        <p14:creationId xmlns:p14="http://schemas.microsoft.com/office/powerpoint/2010/main" val="33619647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256816251"/>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8108" y="1311442"/>
            <a:ext cx="8590582" cy="6247864"/>
          </a:xfrm>
          <a:prstGeom prst="rect">
            <a:avLst/>
          </a:prstGeom>
          <a:noFill/>
        </p:spPr>
        <p:txBody>
          <a:bodyPr wrap="square" rtlCol="0">
            <a:spAutoFit/>
          </a:bodyPr>
          <a:lstStyle/>
          <a:p>
            <a:r>
              <a:rPr lang="pt-BR" sz="2000" b="1" u="sng" dirty="0" smtClean="0"/>
              <a:t>Dados </a:t>
            </a:r>
            <a:r>
              <a:rPr lang="pt-BR" sz="2000" b="1" u="sng" dirty="0"/>
              <a:t>das Notas Explicativas - REG/REPLAN</a:t>
            </a:r>
            <a:r>
              <a:rPr lang="pt-BR" sz="2000" b="1" u="sng" dirty="0" smtClean="0"/>
              <a:t>:</a:t>
            </a:r>
            <a:endParaRPr lang="pt-BR" sz="2000" dirty="0"/>
          </a:p>
          <a:p>
            <a:r>
              <a:rPr lang="pt-BR" sz="2000" b="1" dirty="0" smtClean="0"/>
              <a:t>2010</a:t>
            </a:r>
            <a:r>
              <a:rPr lang="pt-BR" sz="2000" dirty="0" smtClean="0"/>
              <a:t> </a:t>
            </a:r>
            <a:r>
              <a:rPr lang="pt-BR" sz="2000" dirty="0"/>
              <a:t>- Realizou-se segregação patrimonial do plano REG/REPLAN, modalidade não Saldada para a modalidade Saldada, relativa aos participantes e aposentados que aderiram às regras de </a:t>
            </a:r>
            <a:r>
              <a:rPr lang="pt-BR" sz="2000" dirty="0" err="1"/>
              <a:t>saldamento</a:t>
            </a:r>
            <a:r>
              <a:rPr lang="pt-BR" sz="2000" dirty="0"/>
              <a:t> do plano, no período de 1º de março de 2010 a 30 de abril de 2010 e migração de recursos do plano REB, patrocinadora CAIXA, para o plano REG/REPLAN modalidade Saldada, relativa aos participantes e aposentados que aderiram ao </a:t>
            </a:r>
            <a:r>
              <a:rPr lang="pt-BR" sz="2000" dirty="0" err="1"/>
              <a:t>saldamento</a:t>
            </a:r>
            <a:r>
              <a:rPr lang="pt-BR" sz="2000" dirty="0"/>
              <a:t> no mesmo período. A movimentação relativa às provisões matemáticas transferidas para o REG/REPLAN saldado totalizou </a:t>
            </a:r>
            <a:r>
              <a:rPr lang="pt-BR" sz="2000" dirty="0" err="1"/>
              <a:t>R</a:t>
            </a:r>
            <a:r>
              <a:rPr lang="pt-BR" sz="2000" dirty="0"/>
              <a:t>$ 755.739 mil, sendo </a:t>
            </a:r>
            <a:r>
              <a:rPr lang="pt-BR" sz="2000" dirty="0" err="1"/>
              <a:t>R</a:t>
            </a:r>
            <a:r>
              <a:rPr lang="pt-BR" sz="2000" dirty="0"/>
              <a:t>$ 666 milhões do REG/REPLAN não saldado e </a:t>
            </a:r>
            <a:r>
              <a:rPr lang="pt-BR" sz="2000" dirty="0" err="1"/>
              <a:t>R</a:t>
            </a:r>
            <a:r>
              <a:rPr lang="pt-BR" sz="2000" dirty="0"/>
              <a:t>$ 89 milhões do REB. O Fundo para revisão de benefício acumulou </a:t>
            </a:r>
            <a:r>
              <a:rPr lang="pt-BR" sz="2000" dirty="0" err="1"/>
              <a:t>R</a:t>
            </a:r>
            <a:r>
              <a:rPr lang="pt-BR" sz="2000" dirty="0"/>
              <a:t>$ 760 milhões (50%), que foram suficientes para revisão dos benefícios em 2,33% em 2011.</a:t>
            </a:r>
          </a:p>
          <a:p>
            <a:endParaRPr lang="pt-BR" sz="2000" dirty="0" smtClean="0"/>
          </a:p>
          <a:p>
            <a:r>
              <a:rPr lang="pt-BR" sz="2000" b="1" dirty="0" smtClean="0"/>
              <a:t>2011</a:t>
            </a:r>
            <a:r>
              <a:rPr lang="pt-BR" sz="2000" dirty="0" smtClean="0"/>
              <a:t> </a:t>
            </a:r>
            <a:r>
              <a:rPr lang="pt-BR" sz="2000" dirty="0"/>
              <a:t>- Foi efetuada revisão da mensuração dos valores de desembolso futuro, financeiro e atuarial, e das classificações das probabilidades de perda nas ações judiciais por objeto. Essa revisão aumentou o provisionamento para perdas do REG/REPLAN Saldado em </a:t>
            </a:r>
            <a:r>
              <a:rPr lang="pt-BR" sz="2000" dirty="0" err="1"/>
              <a:t>R</a:t>
            </a:r>
            <a:r>
              <a:rPr lang="pt-BR" sz="2000" dirty="0"/>
              <a:t>$ 342 milhões e do REG/REPLAN Não Saldado em </a:t>
            </a:r>
            <a:r>
              <a:rPr lang="pt-BR" sz="2000" dirty="0" err="1"/>
              <a:t>R</a:t>
            </a:r>
            <a:r>
              <a:rPr lang="pt-BR" sz="2000" dirty="0"/>
              <a:t>$ 44 milhões.</a:t>
            </a:r>
          </a:p>
          <a:p>
            <a:endParaRPr lang="pt-BR" sz="2000" dirty="0"/>
          </a:p>
          <a:p>
            <a:endParaRPr lang="pt-BR" sz="2000" dirty="0"/>
          </a:p>
        </p:txBody>
      </p:sp>
    </p:spTree>
    <p:extLst>
      <p:ext uri="{BB962C8B-B14F-4D97-AF65-F5344CB8AC3E}">
        <p14:creationId xmlns:p14="http://schemas.microsoft.com/office/powerpoint/2010/main" val="38629190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12"/>
          <p:cNvGraphicFramePr/>
          <p:nvPr>
            <p:extLst>
              <p:ext uri="{D42A27DB-BD31-4B8C-83A1-F6EECF244321}">
                <p14:modId xmlns:p14="http://schemas.microsoft.com/office/powerpoint/2010/main" val="929247963"/>
              </p:ext>
            </p:extLst>
          </p:nvPr>
        </p:nvGraphicFramePr>
        <p:xfrm>
          <a:off x="35914" y="433137"/>
          <a:ext cx="7195066" cy="66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ixaDeTexto 5"/>
          <p:cNvSpPr txBox="1"/>
          <p:nvPr/>
        </p:nvSpPr>
        <p:spPr>
          <a:xfrm>
            <a:off x="7267074" y="1026852"/>
            <a:ext cx="1371600" cy="369332"/>
          </a:xfrm>
          <a:prstGeom prst="rect">
            <a:avLst/>
          </a:prstGeom>
          <a:noFill/>
        </p:spPr>
        <p:txBody>
          <a:bodyPr wrap="square" rtlCol="0">
            <a:spAutoFit/>
          </a:bodyPr>
          <a:lstStyle/>
          <a:p>
            <a:r>
              <a:rPr lang="pt-BR" b="1" dirty="0" smtClean="0"/>
              <a:t>R$ Milhões</a:t>
            </a:r>
            <a:endParaRPr lang="pt-BR" b="1" dirty="0"/>
          </a:p>
        </p:txBody>
      </p:sp>
      <p:graphicFrame>
        <p:nvGraphicFramePr>
          <p:cNvPr id="8" name="Gráfico 7"/>
          <p:cNvGraphicFramePr>
            <a:graphicFrameLocks/>
          </p:cNvGraphicFramePr>
          <p:nvPr>
            <p:extLst>
              <p:ext uri="{D42A27DB-BD31-4B8C-83A1-F6EECF244321}">
                <p14:modId xmlns:p14="http://schemas.microsoft.com/office/powerpoint/2010/main" val="3613423789"/>
              </p:ext>
            </p:extLst>
          </p:nvPr>
        </p:nvGraphicFramePr>
        <p:xfrm>
          <a:off x="23812" y="1240630"/>
          <a:ext cx="9096375" cy="43767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5906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7" dur="500" fill="hold"/>
                                        <p:tgtEl>
                                          <p:spTgt spid="8">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anim calcmode="lin" valueType="num">
                                      <p:cBhvr additive="base">
                                        <p:cTn id="13" dur="500" fill="hold"/>
                                        <p:tgtEl>
                                          <p:spTgt spid="8">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anim calcmode="lin" valueType="num">
                                      <p:cBhvr additive="base">
                                        <p:cTn id="19" dur="500" fill="hold"/>
                                        <p:tgtEl>
                                          <p:spTgt spid="8">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294497070"/>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41738" y="1229710"/>
            <a:ext cx="8586952" cy="4755148"/>
          </a:xfrm>
          <a:prstGeom prst="rect">
            <a:avLst/>
          </a:prstGeom>
          <a:noFill/>
        </p:spPr>
        <p:txBody>
          <a:bodyPr wrap="square" rtlCol="0">
            <a:spAutoFit/>
          </a:bodyPr>
          <a:lstStyle/>
          <a:p>
            <a:r>
              <a:rPr lang="pt-BR" sz="1300" i="1" dirty="0">
                <a:solidFill>
                  <a:srgbClr val="0D4098"/>
                </a:solidFill>
              </a:rPr>
              <a:t> </a:t>
            </a:r>
            <a:endParaRPr lang="pt-BR" sz="1300" dirty="0">
              <a:solidFill>
                <a:srgbClr val="0D4098"/>
              </a:solidFill>
            </a:endParaRPr>
          </a:p>
          <a:p>
            <a:r>
              <a:rPr lang="en-US" dirty="0" err="1"/>
              <a:t>M</a:t>
            </a:r>
            <a:r>
              <a:rPr lang="en-US" dirty="0" err="1" smtClean="0"/>
              <a:t>udança</a:t>
            </a:r>
            <a:r>
              <a:rPr lang="en-US" dirty="0" smtClean="0"/>
              <a:t> </a:t>
            </a:r>
            <a:r>
              <a:rPr lang="en-US" dirty="0" err="1"/>
              <a:t>em</a:t>
            </a:r>
            <a:r>
              <a:rPr lang="en-US" dirty="0"/>
              <a:t> 2009 da </a:t>
            </a:r>
            <a:r>
              <a:rPr lang="en-US" dirty="0" err="1" smtClean="0"/>
              <a:t>metodologia</a:t>
            </a:r>
            <a:r>
              <a:rPr lang="en-US" dirty="0"/>
              <a:t> </a:t>
            </a:r>
            <a:r>
              <a:rPr lang="en-US" dirty="0" smtClean="0"/>
              <a:t>de </a:t>
            </a:r>
            <a:r>
              <a:rPr lang="en-US" dirty="0" err="1"/>
              <a:t>precificação</a:t>
            </a:r>
            <a:r>
              <a:rPr lang="en-US" dirty="0"/>
              <a:t> do </a:t>
            </a:r>
            <a:r>
              <a:rPr lang="en-US" dirty="0" err="1"/>
              <a:t>ativo</a:t>
            </a:r>
            <a:r>
              <a:rPr lang="en-US" dirty="0"/>
              <a:t> CARTEIRA ATIVA II</a:t>
            </a:r>
            <a:r>
              <a:rPr lang="en-US" dirty="0" smtClean="0"/>
              <a:t>/VALE </a:t>
            </a:r>
            <a:r>
              <a:rPr lang="en-US" dirty="0"/>
              <a:t> </a:t>
            </a:r>
            <a:r>
              <a:rPr lang="en-US" dirty="0" smtClean="0"/>
              <a:t>e </a:t>
            </a:r>
            <a:r>
              <a:rPr lang="en-US" dirty="0" err="1" smtClean="0"/>
              <a:t>os</a:t>
            </a:r>
            <a:r>
              <a:rPr lang="en-US" dirty="0" smtClean="0"/>
              <a:t> </a:t>
            </a:r>
            <a:r>
              <a:rPr lang="en-US" dirty="0" err="1"/>
              <a:t>efeitos</a:t>
            </a:r>
            <a:r>
              <a:rPr lang="en-US" dirty="0"/>
              <a:t> </a:t>
            </a:r>
            <a:r>
              <a:rPr lang="en-US" dirty="0" err="1"/>
              <a:t>que</a:t>
            </a:r>
            <a:r>
              <a:rPr lang="en-US" dirty="0"/>
              <a:t> </a:t>
            </a:r>
            <a:r>
              <a:rPr lang="en-US" dirty="0" err="1" smtClean="0"/>
              <a:t>provocou</a:t>
            </a:r>
            <a:r>
              <a:rPr lang="en-US" dirty="0" smtClean="0"/>
              <a:t> </a:t>
            </a:r>
            <a:r>
              <a:rPr lang="en-US" dirty="0" err="1"/>
              <a:t>nos</a:t>
            </a:r>
            <a:r>
              <a:rPr lang="en-US" dirty="0"/>
              <a:t> </a:t>
            </a:r>
            <a:r>
              <a:rPr lang="en-US" dirty="0" err="1"/>
              <a:t>resultados</a:t>
            </a:r>
            <a:r>
              <a:rPr lang="en-US" dirty="0"/>
              <a:t> dos </a:t>
            </a:r>
            <a:r>
              <a:rPr lang="en-US" dirty="0" err="1" smtClean="0"/>
              <a:t>planos</a:t>
            </a:r>
            <a:r>
              <a:rPr lang="en-US" dirty="0" smtClean="0"/>
              <a:t>.  </a:t>
            </a:r>
          </a:p>
          <a:p>
            <a:endParaRPr lang="en-US" dirty="0"/>
          </a:p>
          <a:p>
            <a:r>
              <a:rPr lang="en-US" dirty="0" smtClean="0"/>
              <a:t>KPMG/2010:</a:t>
            </a:r>
            <a:endParaRPr lang="en-US" dirty="0"/>
          </a:p>
          <a:p>
            <a:endParaRPr lang="en-US" dirty="0"/>
          </a:p>
          <a:p>
            <a:r>
              <a:rPr lang="en-US" sz="2000" dirty="0"/>
              <a:t>"Fundo de </a:t>
            </a:r>
            <a:r>
              <a:rPr lang="en-US" sz="2000" dirty="0" err="1"/>
              <a:t>investimento</a:t>
            </a:r>
            <a:r>
              <a:rPr lang="en-US" sz="2000" dirty="0"/>
              <a:t> </a:t>
            </a:r>
            <a:r>
              <a:rPr lang="en-US" sz="2000" dirty="0" err="1"/>
              <a:t>em</a:t>
            </a:r>
            <a:r>
              <a:rPr lang="en-US" sz="2000" dirty="0"/>
              <a:t> </a:t>
            </a:r>
            <a:r>
              <a:rPr lang="en-US" sz="2000" dirty="0" err="1"/>
              <a:t>ações</a:t>
            </a:r>
            <a:r>
              <a:rPr lang="en-US" sz="2000" dirty="0"/>
              <a:t> </a:t>
            </a:r>
            <a:r>
              <a:rPr lang="en-US" sz="2000" dirty="0" err="1"/>
              <a:t>sem</a:t>
            </a:r>
            <a:r>
              <a:rPr lang="en-US" sz="2000" dirty="0"/>
              <a:t> </a:t>
            </a:r>
            <a:r>
              <a:rPr lang="en-US" sz="2000" dirty="0" err="1"/>
              <a:t>negociações</a:t>
            </a:r>
            <a:r>
              <a:rPr lang="en-US" sz="2000" dirty="0"/>
              <a:t> </a:t>
            </a:r>
            <a:r>
              <a:rPr lang="en-US" sz="2000" dirty="0" err="1"/>
              <a:t>em</a:t>
            </a:r>
            <a:r>
              <a:rPr lang="en-US" sz="2000" dirty="0"/>
              <a:t> </a:t>
            </a:r>
            <a:r>
              <a:rPr lang="en-US" sz="2000" dirty="0" err="1"/>
              <a:t>mercado</a:t>
            </a:r>
            <a:r>
              <a:rPr lang="en-US" sz="2000" dirty="0"/>
              <a:t> </a:t>
            </a:r>
            <a:r>
              <a:rPr lang="en-US" sz="2000" dirty="0" err="1"/>
              <a:t>ativo</a:t>
            </a:r>
            <a:r>
              <a:rPr lang="en-US" sz="2000" dirty="0" smtClean="0"/>
              <a:t>:  </a:t>
            </a:r>
            <a:r>
              <a:rPr lang="en-US" sz="2000" dirty="0"/>
              <a:t>A </a:t>
            </a:r>
            <a:r>
              <a:rPr lang="en-US" sz="2000" dirty="0" err="1"/>
              <a:t>Funcef</a:t>
            </a:r>
            <a:r>
              <a:rPr lang="en-US" sz="2000" dirty="0"/>
              <a:t> </a:t>
            </a:r>
            <a:r>
              <a:rPr lang="en-US" sz="2000" dirty="0" err="1"/>
              <a:t>possui</a:t>
            </a:r>
            <a:r>
              <a:rPr lang="en-US" sz="2000" dirty="0"/>
              <a:t> </a:t>
            </a:r>
            <a:r>
              <a:rPr lang="en-US" sz="2000" dirty="0" err="1"/>
              <a:t>investimentos</a:t>
            </a:r>
            <a:r>
              <a:rPr lang="en-US" sz="2000" dirty="0"/>
              <a:t> </a:t>
            </a:r>
            <a:r>
              <a:rPr lang="en-US" sz="2000" dirty="0" err="1"/>
              <a:t>em</a:t>
            </a:r>
            <a:r>
              <a:rPr lang="en-US" sz="2000" dirty="0"/>
              <a:t> </a:t>
            </a:r>
            <a:r>
              <a:rPr lang="en-US" sz="2000" dirty="0" err="1"/>
              <a:t>fundos</a:t>
            </a:r>
            <a:r>
              <a:rPr lang="en-US" sz="2000" dirty="0"/>
              <a:t> de </a:t>
            </a:r>
            <a:r>
              <a:rPr lang="en-US" sz="2000" dirty="0" err="1"/>
              <a:t>investimentos</a:t>
            </a:r>
            <a:r>
              <a:rPr lang="en-US" sz="2000" dirty="0"/>
              <a:t> </a:t>
            </a:r>
            <a:r>
              <a:rPr lang="en-US" sz="2000" dirty="0" err="1"/>
              <a:t>financeiros</a:t>
            </a:r>
            <a:r>
              <a:rPr lang="en-US" sz="2000" dirty="0"/>
              <a:t> no </a:t>
            </a:r>
            <a:r>
              <a:rPr lang="en-US" sz="2000" dirty="0" err="1"/>
              <a:t>montante</a:t>
            </a:r>
            <a:r>
              <a:rPr lang="en-US" sz="2000" dirty="0"/>
              <a:t> de R$ 17.827.571 mil, dos </a:t>
            </a:r>
            <a:r>
              <a:rPr lang="en-US" sz="2000" dirty="0" err="1"/>
              <a:t>quais</a:t>
            </a:r>
            <a:r>
              <a:rPr lang="en-US" sz="2000" dirty="0"/>
              <a:t> R$ 7.837.733 mil </a:t>
            </a:r>
            <a:r>
              <a:rPr lang="en-US" sz="2000" dirty="0" err="1"/>
              <a:t>são</a:t>
            </a:r>
            <a:r>
              <a:rPr lang="en-US" sz="2000" dirty="0"/>
              <a:t> </a:t>
            </a:r>
            <a:r>
              <a:rPr lang="en-US" sz="2000" dirty="0" err="1"/>
              <a:t>oriundos</a:t>
            </a:r>
            <a:r>
              <a:rPr lang="en-US" sz="2000" dirty="0"/>
              <a:t> da </a:t>
            </a:r>
            <a:r>
              <a:rPr lang="en-US" sz="2000" dirty="0" err="1"/>
              <a:t>participação</a:t>
            </a:r>
            <a:r>
              <a:rPr lang="en-US" sz="2000" dirty="0"/>
              <a:t> da </a:t>
            </a:r>
            <a:r>
              <a:rPr lang="en-US" sz="2000" dirty="0" err="1"/>
              <a:t>Funcef</a:t>
            </a:r>
            <a:r>
              <a:rPr lang="en-US" sz="2000" dirty="0"/>
              <a:t> </a:t>
            </a:r>
            <a:r>
              <a:rPr lang="en-US" sz="2000" dirty="0" err="1"/>
              <a:t>em</a:t>
            </a:r>
            <a:r>
              <a:rPr lang="en-US" sz="2000" dirty="0"/>
              <a:t> </a:t>
            </a:r>
            <a:r>
              <a:rPr lang="en-US" sz="2000" dirty="0" err="1"/>
              <a:t>cotas</a:t>
            </a:r>
            <a:r>
              <a:rPr lang="en-US" sz="2000" dirty="0"/>
              <a:t> do </a:t>
            </a:r>
            <a:r>
              <a:rPr lang="en-US" sz="2000" dirty="0" err="1"/>
              <a:t>fundo</a:t>
            </a:r>
            <a:r>
              <a:rPr lang="en-US" sz="2000" dirty="0"/>
              <a:t> de </a:t>
            </a:r>
            <a:r>
              <a:rPr lang="en-US" sz="2000" dirty="0" err="1"/>
              <a:t>investimento</a:t>
            </a:r>
            <a:r>
              <a:rPr lang="en-US" sz="2000" dirty="0"/>
              <a:t> </a:t>
            </a:r>
            <a:r>
              <a:rPr lang="en-US" sz="2000" dirty="0" err="1"/>
              <a:t>em</a:t>
            </a:r>
            <a:r>
              <a:rPr lang="en-US" sz="2000" dirty="0"/>
              <a:t> </a:t>
            </a:r>
            <a:r>
              <a:rPr lang="en-US" sz="2000" dirty="0" err="1"/>
              <a:t>ações</a:t>
            </a:r>
            <a:r>
              <a:rPr lang="en-US" sz="2000" dirty="0"/>
              <a:t> </a:t>
            </a:r>
            <a:r>
              <a:rPr lang="en-US" sz="2000" dirty="0" err="1"/>
              <a:t>denominado</a:t>
            </a:r>
            <a:r>
              <a:rPr lang="en-US" sz="2000" dirty="0"/>
              <a:t> “</a:t>
            </a:r>
            <a:r>
              <a:rPr lang="en-US" sz="2000" dirty="0" err="1"/>
              <a:t>Carteira</a:t>
            </a:r>
            <a:r>
              <a:rPr lang="en-US" sz="2000" dirty="0"/>
              <a:t> </a:t>
            </a:r>
            <a:r>
              <a:rPr lang="en-US" sz="2000" dirty="0" err="1"/>
              <a:t>Ativa</a:t>
            </a:r>
            <a:r>
              <a:rPr lang="en-US" sz="2000" dirty="0"/>
              <a:t> II” </a:t>
            </a:r>
            <a:r>
              <a:rPr lang="en-US" sz="2000" dirty="0" err="1"/>
              <a:t>que</a:t>
            </a:r>
            <a:r>
              <a:rPr lang="en-US" sz="2000" dirty="0"/>
              <a:t> </a:t>
            </a:r>
            <a:r>
              <a:rPr lang="en-US" sz="2000" dirty="0" err="1"/>
              <a:t>está</a:t>
            </a:r>
            <a:r>
              <a:rPr lang="en-US" sz="2000" dirty="0"/>
              <a:t> </a:t>
            </a:r>
            <a:r>
              <a:rPr lang="en-US" sz="2000" dirty="0" err="1"/>
              <a:t>valorizado</a:t>
            </a:r>
            <a:r>
              <a:rPr lang="en-US" sz="2000" dirty="0"/>
              <a:t> </a:t>
            </a:r>
            <a:r>
              <a:rPr lang="en-US" sz="2000" dirty="0" err="1"/>
              <a:t>por</a:t>
            </a:r>
            <a:r>
              <a:rPr lang="en-US" sz="2000" dirty="0"/>
              <a:t> </a:t>
            </a:r>
            <a:r>
              <a:rPr lang="en-US" sz="2000" dirty="0" err="1"/>
              <a:t>meio</a:t>
            </a:r>
            <a:r>
              <a:rPr lang="en-US" sz="2000" dirty="0"/>
              <a:t> de </a:t>
            </a:r>
            <a:r>
              <a:rPr lang="en-US" sz="2000" b="1" dirty="0" err="1">
                <a:solidFill>
                  <a:srgbClr val="FF0000"/>
                </a:solidFill>
              </a:rPr>
              <a:t>laudo</a:t>
            </a:r>
            <a:r>
              <a:rPr lang="en-US" sz="2000" b="1" dirty="0">
                <a:solidFill>
                  <a:srgbClr val="FF0000"/>
                </a:solidFill>
              </a:rPr>
              <a:t> de </a:t>
            </a:r>
            <a:r>
              <a:rPr lang="en-US" sz="2000" b="1" dirty="0" err="1">
                <a:solidFill>
                  <a:srgbClr val="FF0000"/>
                </a:solidFill>
              </a:rPr>
              <a:t>avaliação</a:t>
            </a:r>
            <a:r>
              <a:rPr lang="en-US" sz="2000" b="1" dirty="0">
                <a:solidFill>
                  <a:srgbClr val="FF0000"/>
                </a:solidFill>
              </a:rPr>
              <a:t> </a:t>
            </a:r>
            <a:r>
              <a:rPr lang="en-US" sz="2000" b="1" dirty="0" err="1">
                <a:solidFill>
                  <a:srgbClr val="FF0000"/>
                </a:solidFill>
              </a:rPr>
              <a:t>econômico</a:t>
            </a:r>
            <a:r>
              <a:rPr lang="en-US" sz="2000" b="1" dirty="0" err="1" smtClean="0">
                <a:solidFill>
                  <a:srgbClr val="FF0000"/>
                </a:solidFill>
              </a:rPr>
              <a:t>-financeiro</a:t>
            </a:r>
            <a:r>
              <a:rPr lang="en-US" sz="2000" b="1" dirty="0" smtClean="0">
                <a:solidFill>
                  <a:srgbClr val="FF0000"/>
                </a:solidFill>
              </a:rPr>
              <a:t> </a:t>
            </a:r>
            <a:r>
              <a:rPr lang="en-US" sz="2000" dirty="0" err="1"/>
              <a:t>elaborado</a:t>
            </a:r>
            <a:r>
              <a:rPr lang="en-US" sz="2000" dirty="0"/>
              <a:t> </a:t>
            </a:r>
            <a:r>
              <a:rPr lang="en-US" sz="2000" dirty="0" err="1"/>
              <a:t>por</a:t>
            </a:r>
            <a:r>
              <a:rPr lang="en-US" sz="2000" dirty="0"/>
              <a:t> </a:t>
            </a:r>
            <a:r>
              <a:rPr lang="en-US" sz="2000" dirty="0" err="1"/>
              <a:t>empresa</a:t>
            </a:r>
            <a:r>
              <a:rPr lang="en-US" sz="2000" dirty="0"/>
              <a:t> </a:t>
            </a:r>
            <a:r>
              <a:rPr lang="en-US" sz="2000" dirty="0" err="1"/>
              <a:t>especializada</a:t>
            </a:r>
            <a:r>
              <a:rPr lang="en-US" sz="2000" dirty="0"/>
              <a:t>, </a:t>
            </a:r>
            <a:r>
              <a:rPr lang="en-US" sz="2000" dirty="0" err="1"/>
              <a:t>considerando</a:t>
            </a:r>
            <a:r>
              <a:rPr lang="en-US" sz="2000" dirty="0"/>
              <a:t> </a:t>
            </a:r>
            <a:r>
              <a:rPr lang="en-US" sz="2000" dirty="0" err="1"/>
              <a:t>que</a:t>
            </a:r>
            <a:r>
              <a:rPr lang="en-US" sz="2000" dirty="0"/>
              <a:t> as </a:t>
            </a:r>
            <a:r>
              <a:rPr lang="en-US" sz="2000" dirty="0" err="1"/>
              <a:t>ações</a:t>
            </a:r>
            <a:r>
              <a:rPr lang="en-US" sz="2000" dirty="0"/>
              <a:t> </a:t>
            </a:r>
            <a:r>
              <a:rPr lang="en-US" sz="2000" dirty="0" err="1"/>
              <a:t>que</a:t>
            </a:r>
            <a:r>
              <a:rPr lang="en-US" sz="2000" dirty="0"/>
              <a:t> </a:t>
            </a:r>
            <a:r>
              <a:rPr lang="en-US" sz="2000" dirty="0" err="1"/>
              <a:t>compõem</a:t>
            </a:r>
            <a:r>
              <a:rPr lang="en-US" sz="2000" dirty="0"/>
              <a:t> o </a:t>
            </a:r>
            <a:r>
              <a:rPr lang="en-US" sz="2000" dirty="0" err="1"/>
              <a:t>referido</a:t>
            </a:r>
            <a:r>
              <a:rPr lang="en-US" sz="2000" dirty="0"/>
              <a:t> </a:t>
            </a:r>
            <a:r>
              <a:rPr lang="en-US" sz="2000" dirty="0" err="1"/>
              <a:t>fundo</a:t>
            </a:r>
            <a:r>
              <a:rPr lang="en-US" sz="2000" dirty="0"/>
              <a:t> de </a:t>
            </a:r>
            <a:r>
              <a:rPr lang="en-US" sz="2000" dirty="0" err="1"/>
              <a:t>investimento</a:t>
            </a:r>
            <a:r>
              <a:rPr lang="en-US" sz="2000" dirty="0"/>
              <a:t> </a:t>
            </a:r>
            <a:r>
              <a:rPr lang="en-US" sz="2000" dirty="0" err="1"/>
              <a:t>não</a:t>
            </a:r>
            <a:r>
              <a:rPr lang="en-US" sz="2000" dirty="0"/>
              <a:t> </a:t>
            </a:r>
            <a:r>
              <a:rPr lang="en-US" sz="2000" dirty="0" err="1"/>
              <a:t>possuem</a:t>
            </a:r>
            <a:r>
              <a:rPr lang="en-US" sz="2000" dirty="0"/>
              <a:t> </a:t>
            </a:r>
            <a:r>
              <a:rPr lang="en-US" sz="2000" dirty="0" err="1"/>
              <a:t>negociação</a:t>
            </a:r>
            <a:r>
              <a:rPr lang="en-US" sz="2000" dirty="0"/>
              <a:t> </a:t>
            </a:r>
            <a:r>
              <a:rPr lang="en-US" sz="2000" dirty="0" err="1"/>
              <a:t>frequente</a:t>
            </a:r>
            <a:r>
              <a:rPr lang="en-US" sz="2000" dirty="0"/>
              <a:t> </a:t>
            </a:r>
            <a:r>
              <a:rPr lang="en-US" sz="2000" dirty="0" err="1"/>
              <a:t>em</a:t>
            </a:r>
            <a:r>
              <a:rPr lang="en-US" sz="2000" dirty="0"/>
              <a:t> </a:t>
            </a:r>
            <a:r>
              <a:rPr lang="en-US" sz="2000" dirty="0" err="1"/>
              <a:t>mercado</a:t>
            </a:r>
            <a:r>
              <a:rPr lang="en-US" sz="2000" dirty="0"/>
              <a:t> </a:t>
            </a:r>
            <a:r>
              <a:rPr lang="en-US" sz="2000" dirty="0" err="1"/>
              <a:t>ativo</a:t>
            </a:r>
            <a:r>
              <a:rPr lang="en-US" sz="2000" dirty="0"/>
              <a:t>. A </a:t>
            </a:r>
            <a:r>
              <a:rPr lang="en-US" sz="2000" dirty="0" err="1"/>
              <a:t>última</a:t>
            </a:r>
            <a:r>
              <a:rPr lang="en-US" sz="2000" dirty="0"/>
              <a:t> </a:t>
            </a:r>
            <a:r>
              <a:rPr lang="en-US" sz="2000" dirty="0" err="1"/>
              <a:t>avaliação</a:t>
            </a:r>
            <a:r>
              <a:rPr lang="en-US" sz="2000" dirty="0"/>
              <a:t> </a:t>
            </a:r>
            <a:r>
              <a:rPr lang="en-US" sz="2000" dirty="0" err="1"/>
              <a:t>ocorreu</a:t>
            </a:r>
            <a:r>
              <a:rPr lang="en-US" sz="2000" dirty="0"/>
              <a:t> </a:t>
            </a:r>
            <a:r>
              <a:rPr lang="en-US" sz="2000" dirty="0" err="1"/>
              <a:t>para</a:t>
            </a:r>
            <a:r>
              <a:rPr lang="en-US" sz="2000" dirty="0"/>
              <a:t> o </a:t>
            </a:r>
            <a:r>
              <a:rPr lang="en-US" sz="2000" dirty="0" err="1"/>
              <a:t>encerramento</a:t>
            </a:r>
            <a:r>
              <a:rPr lang="en-US" sz="2000" dirty="0"/>
              <a:t> do </a:t>
            </a:r>
            <a:r>
              <a:rPr lang="en-US" sz="2000" dirty="0" err="1"/>
              <a:t>exercício</a:t>
            </a:r>
            <a:r>
              <a:rPr lang="en-US" sz="2000" dirty="0"/>
              <a:t> </a:t>
            </a:r>
            <a:r>
              <a:rPr lang="en-US" sz="2000" dirty="0" err="1"/>
              <a:t>findo</a:t>
            </a:r>
            <a:r>
              <a:rPr lang="en-US" sz="2000" dirty="0"/>
              <a:t> </a:t>
            </a:r>
            <a:r>
              <a:rPr lang="en-US" sz="2000" dirty="0" err="1"/>
              <a:t>em</a:t>
            </a:r>
            <a:r>
              <a:rPr lang="en-US" sz="2000" dirty="0"/>
              <a:t> </a:t>
            </a:r>
            <a:r>
              <a:rPr lang="en-US" sz="2000" dirty="0" err="1"/>
              <a:t>dezembro</a:t>
            </a:r>
            <a:r>
              <a:rPr lang="en-US" sz="2000" dirty="0"/>
              <a:t> de 2010, o </a:t>
            </a:r>
            <a:r>
              <a:rPr lang="en-US" sz="2000" dirty="0" err="1"/>
              <a:t>referido</a:t>
            </a:r>
            <a:r>
              <a:rPr lang="en-US" sz="2000" dirty="0"/>
              <a:t> </a:t>
            </a:r>
            <a:r>
              <a:rPr lang="en-US" sz="2000" dirty="0" err="1"/>
              <a:t>laudo</a:t>
            </a:r>
            <a:r>
              <a:rPr lang="en-US" sz="2000" dirty="0"/>
              <a:t> </a:t>
            </a:r>
            <a:r>
              <a:rPr lang="en-US" sz="2000" dirty="0" err="1"/>
              <a:t>refletiu</a:t>
            </a:r>
            <a:r>
              <a:rPr lang="en-US" sz="2000" dirty="0"/>
              <a:t> um </a:t>
            </a:r>
            <a:r>
              <a:rPr lang="en-US" sz="2000" dirty="0" err="1"/>
              <a:t>resultado</a:t>
            </a:r>
            <a:r>
              <a:rPr lang="en-US" sz="2000" dirty="0"/>
              <a:t> </a:t>
            </a:r>
            <a:r>
              <a:rPr lang="en-US" sz="2000" dirty="0" err="1"/>
              <a:t>positivo</a:t>
            </a:r>
            <a:r>
              <a:rPr lang="en-US" sz="2000" dirty="0"/>
              <a:t> </a:t>
            </a:r>
            <a:r>
              <a:rPr lang="en-US" sz="2000" dirty="0" err="1"/>
              <a:t>registrado</a:t>
            </a:r>
            <a:r>
              <a:rPr lang="en-US" sz="2000" dirty="0"/>
              <a:t> </a:t>
            </a:r>
            <a:r>
              <a:rPr lang="en-US" sz="2000" dirty="0" err="1"/>
              <a:t>na</a:t>
            </a:r>
            <a:r>
              <a:rPr lang="en-US" sz="2000" dirty="0"/>
              <a:t> </a:t>
            </a:r>
            <a:r>
              <a:rPr lang="en-US" sz="2000" dirty="0" err="1"/>
              <a:t>demonstração</a:t>
            </a:r>
            <a:r>
              <a:rPr lang="en-US" sz="2000" dirty="0"/>
              <a:t> das </a:t>
            </a:r>
            <a:r>
              <a:rPr lang="en-US" sz="2000" dirty="0" err="1"/>
              <a:t>mutações</a:t>
            </a:r>
            <a:r>
              <a:rPr lang="en-US" sz="2000" dirty="0"/>
              <a:t> do </a:t>
            </a:r>
            <a:r>
              <a:rPr lang="en-US" sz="2000" dirty="0" err="1"/>
              <a:t>ativo</a:t>
            </a:r>
            <a:r>
              <a:rPr lang="en-US" sz="2000" dirty="0"/>
              <a:t> </a:t>
            </a:r>
            <a:r>
              <a:rPr lang="en-US" sz="2000" dirty="0" err="1"/>
              <a:t>líquido</a:t>
            </a:r>
            <a:r>
              <a:rPr lang="en-US" sz="2000" dirty="0"/>
              <a:t> de R$ 2.207.193 mil. </a:t>
            </a:r>
            <a:r>
              <a:rPr lang="en-US" sz="2000" dirty="0" smtClean="0"/>
              <a:t>"</a:t>
            </a:r>
            <a:endParaRPr lang="pt-BR" sz="2000" dirty="0"/>
          </a:p>
        </p:txBody>
      </p:sp>
    </p:spTree>
    <p:extLst>
      <p:ext uri="{BB962C8B-B14F-4D97-AF65-F5344CB8AC3E}">
        <p14:creationId xmlns:p14="http://schemas.microsoft.com/office/powerpoint/2010/main" val="14221817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381008521"/>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41738" y="1229710"/>
            <a:ext cx="8586952" cy="3893374"/>
          </a:xfrm>
          <a:prstGeom prst="rect">
            <a:avLst/>
          </a:prstGeom>
          <a:noFill/>
        </p:spPr>
        <p:txBody>
          <a:bodyPr wrap="square" rtlCol="0">
            <a:spAutoFit/>
          </a:bodyPr>
          <a:lstStyle/>
          <a:p>
            <a:r>
              <a:rPr lang="pt-BR" sz="1300" i="1" dirty="0">
                <a:solidFill>
                  <a:srgbClr val="0D4098"/>
                </a:solidFill>
              </a:rPr>
              <a:t> </a:t>
            </a:r>
            <a:endParaRPr lang="pt-BR" sz="1300" dirty="0">
              <a:solidFill>
                <a:srgbClr val="0D4098"/>
              </a:solidFill>
            </a:endParaRPr>
          </a:p>
          <a:p>
            <a:r>
              <a:rPr lang="en-US" dirty="0" smtClean="0"/>
              <a:t>continua:</a:t>
            </a:r>
          </a:p>
          <a:p>
            <a:endParaRPr lang="en-US" dirty="0"/>
          </a:p>
          <a:p>
            <a:endParaRPr lang="en-US" dirty="0"/>
          </a:p>
          <a:p>
            <a:endParaRPr lang="en-US" dirty="0"/>
          </a:p>
          <a:p>
            <a:r>
              <a:rPr lang="en-US" sz="2400" dirty="0" smtClean="0"/>
              <a:t>“</a:t>
            </a:r>
            <a:r>
              <a:rPr lang="en-US" sz="2400" dirty="0" err="1"/>
              <a:t>Ressaltamos</a:t>
            </a:r>
            <a:r>
              <a:rPr lang="en-US" sz="2400" dirty="0"/>
              <a:t> </a:t>
            </a:r>
            <a:r>
              <a:rPr lang="en-US" sz="2400" dirty="0" err="1"/>
              <a:t>que</a:t>
            </a:r>
            <a:r>
              <a:rPr lang="en-US" sz="2400" dirty="0"/>
              <a:t> a </a:t>
            </a:r>
            <a:r>
              <a:rPr lang="en-US" sz="2400" dirty="0" err="1"/>
              <a:t>mensuração</a:t>
            </a:r>
            <a:r>
              <a:rPr lang="en-US" sz="2400" dirty="0"/>
              <a:t> do </a:t>
            </a:r>
            <a:r>
              <a:rPr lang="en-US" sz="2400" dirty="0" err="1"/>
              <a:t>referido</a:t>
            </a:r>
            <a:r>
              <a:rPr lang="en-US" sz="2400" dirty="0"/>
              <a:t> </a:t>
            </a:r>
            <a:r>
              <a:rPr lang="en-US" sz="2400" dirty="0" err="1" smtClean="0"/>
              <a:t>montante</a:t>
            </a:r>
            <a:r>
              <a:rPr lang="en-US" sz="2400" dirty="0" smtClean="0"/>
              <a:t> (R$ 2,2 bi) </a:t>
            </a:r>
            <a:r>
              <a:rPr lang="en-US" sz="2400" dirty="0" err="1"/>
              <a:t>foi</a:t>
            </a:r>
            <a:r>
              <a:rPr lang="en-US" sz="2400" dirty="0"/>
              <a:t> </a:t>
            </a:r>
            <a:r>
              <a:rPr lang="en-US" sz="2400" dirty="0" err="1"/>
              <a:t>efetuada</a:t>
            </a:r>
            <a:r>
              <a:rPr lang="en-US" sz="2400" dirty="0"/>
              <a:t> </a:t>
            </a:r>
            <a:r>
              <a:rPr lang="en-US" sz="2400" dirty="0" err="1"/>
              <a:t>por</a:t>
            </a:r>
            <a:r>
              <a:rPr lang="en-US" sz="2400" dirty="0"/>
              <a:t> </a:t>
            </a:r>
            <a:r>
              <a:rPr lang="en-US" sz="2400" dirty="0" err="1"/>
              <a:t>meio</a:t>
            </a:r>
            <a:r>
              <a:rPr lang="en-US" sz="2400" dirty="0"/>
              <a:t> da </a:t>
            </a:r>
            <a:r>
              <a:rPr lang="en-US" sz="2400" dirty="0" err="1"/>
              <a:t>utilização</a:t>
            </a:r>
            <a:r>
              <a:rPr lang="en-US" sz="2400" dirty="0"/>
              <a:t> de </a:t>
            </a:r>
            <a:r>
              <a:rPr lang="en-US" sz="2400" dirty="0" err="1"/>
              <a:t>técnicas</a:t>
            </a:r>
            <a:r>
              <a:rPr lang="en-US" sz="2400" dirty="0"/>
              <a:t> </a:t>
            </a:r>
            <a:r>
              <a:rPr lang="en-US" sz="2400" dirty="0" err="1"/>
              <a:t>que</a:t>
            </a:r>
            <a:r>
              <a:rPr lang="en-US" sz="2400" dirty="0"/>
              <a:t> </a:t>
            </a:r>
            <a:r>
              <a:rPr lang="en-US" sz="2400" dirty="0" err="1"/>
              <a:t>são</a:t>
            </a:r>
            <a:r>
              <a:rPr lang="en-US" sz="2400" dirty="0"/>
              <a:t> </a:t>
            </a:r>
            <a:r>
              <a:rPr lang="en-US" sz="2400" dirty="0" err="1"/>
              <a:t>significativamente</a:t>
            </a:r>
            <a:r>
              <a:rPr lang="en-US" sz="2400" dirty="0"/>
              <a:t> </a:t>
            </a:r>
            <a:r>
              <a:rPr lang="en-US" sz="2400" dirty="0" err="1"/>
              <a:t>afetadas</a:t>
            </a:r>
            <a:r>
              <a:rPr lang="en-US" sz="2400" dirty="0"/>
              <a:t> </a:t>
            </a:r>
            <a:r>
              <a:rPr lang="en-US" sz="2400" dirty="0" err="1"/>
              <a:t>pelas</a:t>
            </a:r>
            <a:r>
              <a:rPr lang="en-US" sz="2400" dirty="0"/>
              <a:t> </a:t>
            </a:r>
            <a:r>
              <a:rPr lang="en-US" sz="2400" dirty="0" err="1"/>
              <a:t>premissas</a:t>
            </a:r>
            <a:r>
              <a:rPr lang="en-US" sz="2400" dirty="0"/>
              <a:t> </a:t>
            </a:r>
            <a:r>
              <a:rPr lang="en-US" sz="2400" dirty="0" err="1"/>
              <a:t>utilizadas</a:t>
            </a:r>
            <a:r>
              <a:rPr lang="en-US" sz="2400" dirty="0"/>
              <a:t>, </a:t>
            </a:r>
            <a:r>
              <a:rPr lang="en-US" sz="2400" dirty="0" err="1"/>
              <a:t>incluindo</a:t>
            </a:r>
            <a:r>
              <a:rPr lang="en-US" sz="2400" dirty="0"/>
              <a:t> as </a:t>
            </a:r>
            <a:r>
              <a:rPr lang="en-US" sz="2400" dirty="0" err="1"/>
              <a:t>taxas</a:t>
            </a:r>
            <a:r>
              <a:rPr lang="en-US" sz="2400" dirty="0"/>
              <a:t> de </a:t>
            </a:r>
            <a:r>
              <a:rPr lang="en-US" sz="2400" dirty="0" err="1"/>
              <a:t>desconto</a:t>
            </a:r>
            <a:r>
              <a:rPr lang="en-US" sz="2400" dirty="0"/>
              <a:t> e as </a:t>
            </a:r>
            <a:r>
              <a:rPr lang="en-US" sz="2400" dirty="0" err="1"/>
              <a:t>estimativas</a:t>
            </a:r>
            <a:r>
              <a:rPr lang="en-US" sz="2400" dirty="0"/>
              <a:t> de </a:t>
            </a:r>
            <a:r>
              <a:rPr lang="en-US" sz="2400" dirty="0" err="1"/>
              <a:t>fluxos</a:t>
            </a:r>
            <a:r>
              <a:rPr lang="en-US" sz="2400" dirty="0"/>
              <a:t> de </a:t>
            </a:r>
            <a:r>
              <a:rPr lang="en-US" sz="2400" dirty="0" err="1"/>
              <a:t>caixa</a:t>
            </a:r>
            <a:r>
              <a:rPr lang="en-US" sz="2400" dirty="0"/>
              <a:t> </a:t>
            </a:r>
            <a:r>
              <a:rPr lang="en-US" sz="2400" dirty="0" err="1"/>
              <a:t>quando</a:t>
            </a:r>
            <a:r>
              <a:rPr lang="en-US" sz="2400" dirty="0"/>
              <a:t> da </a:t>
            </a:r>
            <a:r>
              <a:rPr lang="en-US" sz="2400" dirty="0" err="1"/>
              <a:t>efetiva</a:t>
            </a:r>
            <a:r>
              <a:rPr lang="en-US" sz="2400" dirty="0"/>
              <a:t> </a:t>
            </a:r>
            <a:r>
              <a:rPr lang="en-US" sz="2400" dirty="0" err="1"/>
              <a:t>realização</a:t>
            </a:r>
            <a:r>
              <a:rPr lang="en-US" sz="2400" dirty="0"/>
              <a:t> </a:t>
            </a:r>
            <a:r>
              <a:rPr lang="en-US" sz="2400" dirty="0" err="1"/>
              <a:t>desse</a:t>
            </a:r>
            <a:r>
              <a:rPr lang="en-US" sz="2400" dirty="0"/>
              <a:t> </a:t>
            </a:r>
            <a:r>
              <a:rPr lang="en-US" sz="2400" dirty="0" err="1"/>
              <a:t>investimento</a:t>
            </a:r>
            <a:r>
              <a:rPr lang="en-US" sz="2400" dirty="0"/>
              <a:t>, </a:t>
            </a:r>
            <a:r>
              <a:rPr lang="en-US" sz="2400" b="1" i="1" u="sng" dirty="0" err="1">
                <a:solidFill>
                  <a:srgbClr val="FF0000"/>
                </a:solidFill>
              </a:rPr>
              <a:t>os</a:t>
            </a:r>
            <a:r>
              <a:rPr lang="en-US" sz="2400" b="1" i="1" u="sng" dirty="0">
                <a:solidFill>
                  <a:srgbClr val="FF0000"/>
                </a:solidFill>
              </a:rPr>
              <a:t> </a:t>
            </a:r>
            <a:r>
              <a:rPr lang="en-US" sz="2400" b="1" i="1" u="sng" dirty="0" err="1">
                <a:solidFill>
                  <a:srgbClr val="FF0000"/>
                </a:solidFill>
              </a:rPr>
              <a:t>valores</a:t>
            </a:r>
            <a:r>
              <a:rPr lang="en-US" sz="2400" b="1" i="1" u="sng" dirty="0">
                <a:solidFill>
                  <a:srgbClr val="FF0000"/>
                </a:solidFill>
              </a:rPr>
              <a:t> </a:t>
            </a:r>
            <a:r>
              <a:rPr lang="en-US" sz="2400" b="1" i="1" u="sng" dirty="0" err="1">
                <a:solidFill>
                  <a:srgbClr val="FF0000"/>
                </a:solidFill>
              </a:rPr>
              <a:t>podem</a:t>
            </a:r>
            <a:r>
              <a:rPr lang="en-US" sz="2400" b="1" i="1" u="sng" dirty="0">
                <a:solidFill>
                  <a:srgbClr val="FF0000"/>
                </a:solidFill>
              </a:rPr>
              <a:t> </a:t>
            </a:r>
            <a:r>
              <a:rPr lang="en-US" sz="2400" b="1" i="1" u="sng" dirty="0" err="1">
                <a:solidFill>
                  <a:srgbClr val="FF0000"/>
                </a:solidFill>
              </a:rPr>
              <a:t>vir</a:t>
            </a:r>
            <a:r>
              <a:rPr lang="en-US" sz="2400" b="1" i="1" u="sng" dirty="0">
                <a:solidFill>
                  <a:srgbClr val="FF0000"/>
                </a:solidFill>
              </a:rPr>
              <a:t> a </a:t>
            </a:r>
            <a:r>
              <a:rPr lang="en-US" sz="2400" b="1" i="1" u="sng" dirty="0" err="1">
                <a:solidFill>
                  <a:srgbClr val="FF0000"/>
                </a:solidFill>
              </a:rPr>
              <a:t>ser</a:t>
            </a:r>
            <a:r>
              <a:rPr lang="en-US" sz="2400" b="1" i="1" u="sng" dirty="0">
                <a:solidFill>
                  <a:srgbClr val="FF0000"/>
                </a:solidFill>
              </a:rPr>
              <a:t> </a:t>
            </a:r>
            <a:r>
              <a:rPr lang="en-US" sz="2400" b="1" i="1" u="sng" dirty="0" err="1">
                <a:solidFill>
                  <a:srgbClr val="FF0000"/>
                </a:solidFill>
              </a:rPr>
              <a:t>substancialmente</a:t>
            </a:r>
            <a:r>
              <a:rPr lang="en-US" sz="2400" b="1" i="1" u="sng" dirty="0">
                <a:solidFill>
                  <a:srgbClr val="FF0000"/>
                </a:solidFill>
              </a:rPr>
              <a:t> </a:t>
            </a:r>
            <a:r>
              <a:rPr lang="en-US" sz="2400" b="1" i="1" u="sng" dirty="0" err="1">
                <a:solidFill>
                  <a:srgbClr val="FF0000"/>
                </a:solidFill>
              </a:rPr>
              <a:t>diferentes</a:t>
            </a:r>
            <a:r>
              <a:rPr lang="en-US" sz="2400" b="1" i="1" u="sng" dirty="0">
                <a:solidFill>
                  <a:srgbClr val="FF0000"/>
                </a:solidFill>
              </a:rPr>
              <a:t> </a:t>
            </a:r>
            <a:r>
              <a:rPr lang="en-US" sz="2400" b="1" i="1" u="sng" dirty="0" err="1">
                <a:solidFill>
                  <a:srgbClr val="FF0000"/>
                </a:solidFill>
              </a:rPr>
              <a:t>daqueles</a:t>
            </a:r>
            <a:r>
              <a:rPr lang="en-US" sz="2400" b="1" i="1" u="sng" dirty="0">
                <a:solidFill>
                  <a:srgbClr val="FF0000"/>
                </a:solidFill>
              </a:rPr>
              <a:t> </a:t>
            </a:r>
            <a:r>
              <a:rPr lang="en-US" sz="2400" b="1" i="1" u="sng" dirty="0" err="1">
                <a:solidFill>
                  <a:srgbClr val="FF0000"/>
                </a:solidFill>
              </a:rPr>
              <a:t>registrados</a:t>
            </a:r>
            <a:r>
              <a:rPr lang="en-US" sz="2400" b="1" i="1" u="sng" dirty="0">
                <a:solidFill>
                  <a:srgbClr val="FF0000"/>
                </a:solidFill>
              </a:rPr>
              <a:t>.</a:t>
            </a:r>
          </a:p>
          <a:p>
            <a:endParaRPr lang="pt-BR" dirty="0"/>
          </a:p>
        </p:txBody>
      </p:sp>
    </p:spTree>
    <p:extLst>
      <p:ext uri="{BB962C8B-B14F-4D97-AF65-F5344CB8AC3E}">
        <p14:creationId xmlns:p14="http://schemas.microsoft.com/office/powerpoint/2010/main" val="14100093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686403340"/>
              </p:ext>
            </p:extLst>
          </p:nvPr>
        </p:nvGraphicFramePr>
        <p:xfrm>
          <a:off x="72008"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12"/>
          <p:cNvGraphicFramePr/>
          <p:nvPr>
            <p:extLst>
              <p:ext uri="{D42A27DB-BD31-4B8C-83A1-F6EECF244321}">
                <p14:modId xmlns:p14="http://schemas.microsoft.com/office/powerpoint/2010/main" val="2696551634"/>
              </p:ext>
            </p:extLst>
          </p:nvPr>
        </p:nvGraphicFramePr>
        <p:xfrm>
          <a:off x="35914" y="433137"/>
          <a:ext cx="7195066" cy="661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Gráfico 5"/>
          <p:cNvGraphicFramePr>
            <a:graphicFrameLocks/>
          </p:cNvGraphicFramePr>
          <p:nvPr>
            <p:extLst>
              <p:ext uri="{D42A27DB-BD31-4B8C-83A1-F6EECF244321}">
                <p14:modId xmlns:p14="http://schemas.microsoft.com/office/powerpoint/2010/main" val="2735174906"/>
              </p:ext>
            </p:extLst>
          </p:nvPr>
        </p:nvGraphicFramePr>
        <p:xfrm>
          <a:off x="282574" y="1206500"/>
          <a:ext cx="8632825" cy="4991871"/>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23724271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772307744"/>
              </p:ext>
            </p:extLst>
          </p:nvPr>
        </p:nvGraphicFramePr>
        <p:xfrm>
          <a:off x="72008"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12"/>
          <p:cNvGraphicFramePr/>
          <p:nvPr>
            <p:extLst>
              <p:ext uri="{D42A27DB-BD31-4B8C-83A1-F6EECF244321}">
                <p14:modId xmlns:p14="http://schemas.microsoft.com/office/powerpoint/2010/main" val="2672425842"/>
              </p:ext>
            </p:extLst>
          </p:nvPr>
        </p:nvGraphicFramePr>
        <p:xfrm>
          <a:off x="35914" y="433137"/>
          <a:ext cx="7195066" cy="661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Gráfico 6"/>
          <p:cNvGraphicFramePr>
            <a:graphicFrameLocks/>
          </p:cNvGraphicFramePr>
          <p:nvPr>
            <p:extLst>
              <p:ext uri="{D42A27DB-BD31-4B8C-83A1-F6EECF244321}">
                <p14:modId xmlns:p14="http://schemas.microsoft.com/office/powerpoint/2010/main" val="329057660"/>
              </p:ext>
            </p:extLst>
          </p:nvPr>
        </p:nvGraphicFramePr>
        <p:xfrm>
          <a:off x="72008" y="1375546"/>
          <a:ext cx="8970392" cy="475855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42609068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chart seriesIdx="0" categoryIdx="-4" bldStep="series"/>
                                            </p:graphicEl>
                                          </p:spTgt>
                                        </p:tgtEl>
                                        <p:attrNameLst>
                                          <p:attrName>style.visibility</p:attrName>
                                        </p:attrNameLst>
                                      </p:cBhvr>
                                      <p:to>
                                        <p:strVal val="visible"/>
                                      </p:to>
                                    </p:set>
                                    <p:anim calcmode="lin" valueType="num">
                                      <p:cBhvr additive="base">
                                        <p:cTn id="13" dur="500" fill="hold"/>
                                        <p:tgtEl>
                                          <p:spTgt spid="7">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graphicEl>
                                              <a:chart seriesIdx="1" categoryIdx="-4" bldStep="series"/>
                                            </p:graphicEl>
                                          </p:spTgt>
                                        </p:tgtEl>
                                        <p:attrNameLst>
                                          <p:attrName>style.visibility</p:attrName>
                                        </p:attrNameLst>
                                      </p:cBhvr>
                                      <p:to>
                                        <p:strVal val="visible"/>
                                      </p:to>
                                    </p:set>
                                    <p:anim calcmode="lin" valueType="num">
                                      <p:cBhvr additive="base">
                                        <p:cTn id="19" dur="500" fill="hold"/>
                                        <p:tgtEl>
                                          <p:spTgt spid="7">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graphicEl>
                                              <a:chart seriesIdx="2" categoryIdx="-4" bldStep="series"/>
                                            </p:graphicEl>
                                          </p:spTgt>
                                        </p:tgtEl>
                                        <p:attrNameLst>
                                          <p:attrName>style.visibility</p:attrName>
                                        </p:attrNameLst>
                                      </p:cBhvr>
                                      <p:to>
                                        <p:strVal val="visible"/>
                                      </p:to>
                                    </p:set>
                                    <p:anim calcmode="lin" valueType="num">
                                      <p:cBhvr additive="base">
                                        <p:cTn id="25" dur="500" fill="hold"/>
                                        <p:tgtEl>
                                          <p:spTgt spid="7">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4237898009"/>
              </p:ext>
            </p:extLst>
          </p:nvPr>
        </p:nvGraphicFramePr>
        <p:xfrm>
          <a:off x="72008"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12"/>
          <p:cNvGraphicFramePr/>
          <p:nvPr>
            <p:extLst>
              <p:ext uri="{D42A27DB-BD31-4B8C-83A1-F6EECF244321}">
                <p14:modId xmlns:p14="http://schemas.microsoft.com/office/powerpoint/2010/main" val="4147958674"/>
              </p:ext>
            </p:extLst>
          </p:nvPr>
        </p:nvGraphicFramePr>
        <p:xfrm>
          <a:off x="35914" y="433137"/>
          <a:ext cx="7195066" cy="661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Gráfico 5"/>
          <p:cNvGraphicFramePr>
            <a:graphicFrameLocks/>
          </p:cNvGraphicFramePr>
          <p:nvPr>
            <p:extLst>
              <p:ext uri="{D42A27DB-BD31-4B8C-83A1-F6EECF244321}">
                <p14:modId xmlns:p14="http://schemas.microsoft.com/office/powerpoint/2010/main" val="3564574792"/>
              </p:ext>
            </p:extLst>
          </p:nvPr>
        </p:nvGraphicFramePr>
        <p:xfrm>
          <a:off x="184150" y="1314450"/>
          <a:ext cx="8629650" cy="501015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1166457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eta para a direita 22"/>
          <p:cNvSpPr/>
          <p:nvPr/>
        </p:nvSpPr>
        <p:spPr>
          <a:xfrm>
            <a:off x="1089500" y="1196753"/>
            <a:ext cx="5878831" cy="3453036"/>
          </a:xfrm>
          <a:prstGeom prst="rightArrow">
            <a:avLst/>
          </a:prstGeom>
          <a:solidFill>
            <a:srgbClr val="8994B3"/>
          </a:solidFill>
        </p:spPr>
        <p:style>
          <a:lnRef idx="0">
            <a:schemeClr val="accent1"/>
          </a:lnRef>
          <a:fillRef idx="3">
            <a:schemeClr val="accent1"/>
          </a:fillRef>
          <a:effectRef idx="3">
            <a:schemeClr val="accent1"/>
          </a:effectRef>
          <a:fontRef idx="minor">
            <a:schemeClr val="lt1"/>
          </a:fontRef>
        </p:style>
      </p:sp>
      <p:sp>
        <p:nvSpPr>
          <p:cNvPr id="24" name="Forma livre 23"/>
          <p:cNvSpPr>
            <a:spLocks/>
          </p:cNvSpPr>
          <p:nvPr/>
        </p:nvSpPr>
        <p:spPr bwMode="auto">
          <a:xfrm>
            <a:off x="179388" y="2197100"/>
            <a:ext cx="1512887" cy="1408113"/>
          </a:xfrm>
          <a:custGeom>
            <a:avLst/>
            <a:gdLst>
              <a:gd name="T0" fmla="*/ 0 w 1742126"/>
              <a:gd name="T1" fmla="*/ 234690 h 1382553"/>
              <a:gd name="T2" fmla="*/ 58611 w 1742126"/>
              <a:gd name="T3" fmla="*/ 68739 h 1382553"/>
              <a:gd name="T4" fmla="*/ 200110 w 1742126"/>
              <a:gd name="T5" fmla="*/ 0 h 1382553"/>
              <a:gd name="T6" fmla="*/ 1312778 w 1742126"/>
              <a:gd name="T7" fmla="*/ 0 h 1382553"/>
              <a:gd name="T8" fmla="*/ 1454277 w 1742126"/>
              <a:gd name="T9" fmla="*/ 68740 h 1382553"/>
              <a:gd name="T10" fmla="*/ 1512887 w 1742126"/>
              <a:gd name="T11" fmla="*/ 234691 h 1382553"/>
              <a:gd name="T12" fmla="*/ 1512887 w 1742126"/>
              <a:gd name="T13" fmla="*/ 1173423 h 1382553"/>
              <a:gd name="T14" fmla="*/ 1454277 w 1742126"/>
              <a:gd name="T15" fmla="*/ 1339374 h 1382553"/>
              <a:gd name="T16" fmla="*/ 1312778 w 1742126"/>
              <a:gd name="T17" fmla="*/ 1408113 h 1382553"/>
              <a:gd name="T18" fmla="*/ 200109 w 1742126"/>
              <a:gd name="T19" fmla="*/ 1408113 h 1382553"/>
              <a:gd name="T20" fmla="*/ 58610 w 1742126"/>
              <a:gd name="T21" fmla="*/ 1339373 h 1382553"/>
              <a:gd name="T22" fmla="*/ 0 w 1742126"/>
              <a:gd name="T23" fmla="*/ 1173422 h 1382553"/>
              <a:gd name="T24" fmla="*/ 0 w 1742126"/>
              <a:gd name="T25" fmla="*/ 234690 h 13825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2126"/>
              <a:gd name="T40" fmla="*/ 0 h 1382553"/>
              <a:gd name="T41" fmla="*/ 1742126 w 1742126"/>
              <a:gd name="T42" fmla="*/ 1382553 h 13825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2126" h="1382553">
                <a:moveTo>
                  <a:pt x="0" y="230430"/>
                </a:moveTo>
                <a:cubicBezTo>
                  <a:pt x="0" y="169316"/>
                  <a:pt x="24278" y="110705"/>
                  <a:pt x="67492" y="67491"/>
                </a:cubicBezTo>
                <a:cubicBezTo>
                  <a:pt x="110706" y="24277"/>
                  <a:pt x="169317" y="0"/>
                  <a:pt x="230431" y="0"/>
                </a:cubicBezTo>
                <a:lnTo>
                  <a:pt x="1511696" y="0"/>
                </a:lnTo>
                <a:cubicBezTo>
                  <a:pt x="1572810" y="0"/>
                  <a:pt x="1631421" y="24278"/>
                  <a:pt x="1674635" y="67492"/>
                </a:cubicBezTo>
                <a:cubicBezTo>
                  <a:pt x="1717849" y="110706"/>
                  <a:pt x="1742126" y="169317"/>
                  <a:pt x="1742126" y="230431"/>
                </a:cubicBezTo>
                <a:lnTo>
                  <a:pt x="1742126" y="1152123"/>
                </a:lnTo>
                <a:cubicBezTo>
                  <a:pt x="1742126" y="1213237"/>
                  <a:pt x="1717849" y="1271848"/>
                  <a:pt x="1674635" y="1315062"/>
                </a:cubicBezTo>
                <a:cubicBezTo>
                  <a:pt x="1631421" y="1358276"/>
                  <a:pt x="1572810" y="1382553"/>
                  <a:pt x="1511696" y="1382553"/>
                </a:cubicBezTo>
                <a:lnTo>
                  <a:pt x="230430" y="1382553"/>
                </a:lnTo>
                <a:cubicBezTo>
                  <a:pt x="169316" y="1382553"/>
                  <a:pt x="110705" y="1358276"/>
                  <a:pt x="67491" y="1315061"/>
                </a:cubicBezTo>
                <a:cubicBezTo>
                  <a:pt x="24277" y="1271847"/>
                  <a:pt x="0" y="1213236"/>
                  <a:pt x="0" y="1152122"/>
                </a:cubicBezTo>
                <a:lnTo>
                  <a:pt x="0" y="230430"/>
                </a:lnTo>
                <a:close/>
              </a:path>
            </a:pathLst>
          </a:custGeom>
          <a:gradFill rotWithShape="1">
            <a:gsLst>
              <a:gs pos="0">
                <a:srgbClr val="A6B5E6"/>
              </a:gs>
              <a:gs pos="35001">
                <a:srgbClr val="C2CBEC"/>
              </a:gs>
              <a:gs pos="100000">
                <a:srgbClr val="E7EBF8"/>
              </a:gs>
            </a:gsLst>
            <a:lin ang="16200000" scaled="1"/>
          </a:gradFill>
          <a:ln w="9525">
            <a:solidFill>
              <a:srgbClr val="00438E"/>
            </a:solidFill>
            <a:miter lim="800000"/>
            <a:headEnd/>
            <a:tailEnd/>
          </a:ln>
          <a:effectLst>
            <a:outerShdw blurRad="40000" dist="20000" dir="5400000" rotWithShape="0">
              <a:srgbClr val="000000">
                <a:alpha val="37999"/>
              </a:srgbClr>
            </a:outerShdw>
          </a:effectLst>
        </p:spPr>
        <p:txBody>
          <a:bodyPr lIns="117021" tIns="117021" rIns="117021" bIns="117021" anchor="ctr"/>
          <a:lstStyle/>
          <a:p>
            <a:pPr algn="ctr" defTabSz="577850">
              <a:lnSpc>
                <a:spcPct val="90000"/>
              </a:lnSpc>
              <a:spcAft>
                <a:spcPct val="35000"/>
              </a:spcAft>
              <a:defRPr/>
            </a:pPr>
            <a:r>
              <a:rPr lang="pt-BR" sz="1000" dirty="0">
                <a:solidFill>
                  <a:srgbClr val="00458E"/>
                </a:solidFill>
                <a:cs typeface="Arial" charset="0"/>
              </a:rPr>
              <a:t>A FUNCEF tem 5 áreas especializadas na busca das </a:t>
            </a:r>
            <a:r>
              <a:rPr lang="pt-BR" sz="1000" dirty="0" smtClean="0">
                <a:solidFill>
                  <a:srgbClr val="00458E"/>
                </a:solidFill>
                <a:cs typeface="Arial" charset="0"/>
              </a:rPr>
              <a:t> </a:t>
            </a:r>
            <a:r>
              <a:rPr lang="pt-BR" sz="1000" dirty="0">
                <a:solidFill>
                  <a:srgbClr val="00458E"/>
                </a:solidFill>
                <a:cs typeface="Arial" charset="0"/>
              </a:rPr>
              <a:t>oportunidades de investimentos</a:t>
            </a:r>
          </a:p>
        </p:txBody>
      </p:sp>
      <p:sp>
        <p:nvSpPr>
          <p:cNvPr id="25" name="Forma livre 24"/>
          <p:cNvSpPr>
            <a:spLocks/>
          </p:cNvSpPr>
          <p:nvPr/>
        </p:nvSpPr>
        <p:spPr bwMode="auto">
          <a:xfrm>
            <a:off x="1771650" y="2197100"/>
            <a:ext cx="1511300" cy="1408113"/>
          </a:xfrm>
          <a:custGeom>
            <a:avLst/>
            <a:gdLst>
              <a:gd name="T0" fmla="*/ 0 w 1742126"/>
              <a:gd name="T1" fmla="*/ 234690 h 1382553"/>
              <a:gd name="T2" fmla="*/ 58550 w 1742126"/>
              <a:gd name="T3" fmla="*/ 68739 h 1382553"/>
              <a:gd name="T4" fmla="*/ 199900 w 1742126"/>
              <a:gd name="T5" fmla="*/ 0 h 1382553"/>
              <a:gd name="T6" fmla="*/ 1311401 w 1742126"/>
              <a:gd name="T7" fmla="*/ 0 h 1382553"/>
              <a:gd name="T8" fmla="*/ 1452751 w 1742126"/>
              <a:gd name="T9" fmla="*/ 68740 h 1382553"/>
              <a:gd name="T10" fmla="*/ 1511300 w 1742126"/>
              <a:gd name="T11" fmla="*/ 234691 h 1382553"/>
              <a:gd name="T12" fmla="*/ 1511300 w 1742126"/>
              <a:gd name="T13" fmla="*/ 1173423 h 1382553"/>
              <a:gd name="T14" fmla="*/ 1452751 w 1742126"/>
              <a:gd name="T15" fmla="*/ 1339374 h 1382553"/>
              <a:gd name="T16" fmla="*/ 1311401 w 1742126"/>
              <a:gd name="T17" fmla="*/ 1408113 h 1382553"/>
              <a:gd name="T18" fmla="*/ 199899 w 1742126"/>
              <a:gd name="T19" fmla="*/ 1408113 h 1382553"/>
              <a:gd name="T20" fmla="*/ 58549 w 1742126"/>
              <a:gd name="T21" fmla="*/ 1339373 h 1382553"/>
              <a:gd name="T22" fmla="*/ 0 w 1742126"/>
              <a:gd name="T23" fmla="*/ 1173422 h 1382553"/>
              <a:gd name="T24" fmla="*/ 0 w 1742126"/>
              <a:gd name="T25" fmla="*/ 234690 h 13825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2126"/>
              <a:gd name="T40" fmla="*/ 0 h 1382553"/>
              <a:gd name="T41" fmla="*/ 1742126 w 1742126"/>
              <a:gd name="T42" fmla="*/ 1382553 h 13825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2126" h="1382553">
                <a:moveTo>
                  <a:pt x="0" y="230430"/>
                </a:moveTo>
                <a:cubicBezTo>
                  <a:pt x="0" y="169316"/>
                  <a:pt x="24278" y="110705"/>
                  <a:pt x="67492" y="67491"/>
                </a:cubicBezTo>
                <a:cubicBezTo>
                  <a:pt x="110706" y="24277"/>
                  <a:pt x="169317" y="0"/>
                  <a:pt x="230431" y="0"/>
                </a:cubicBezTo>
                <a:lnTo>
                  <a:pt x="1511696" y="0"/>
                </a:lnTo>
                <a:cubicBezTo>
                  <a:pt x="1572810" y="0"/>
                  <a:pt x="1631421" y="24278"/>
                  <a:pt x="1674635" y="67492"/>
                </a:cubicBezTo>
                <a:cubicBezTo>
                  <a:pt x="1717849" y="110706"/>
                  <a:pt x="1742126" y="169317"/>
                  <a:pt x="1742126" y="230431"/>
                </a:cubicBezTo>
                <a:lnTo>
                  <a:pt x="1742126" y="1152123"/>
                </a:lnTo>
                <a:cubicBezTo>
                  <a:pt x="1742126" y="1213237"/>
                  <a:pt x="1717849" y="1271848"/>
                  <a:pt x="1674635" y="1315062"/>
                </a:cubicBezTo>
                <a:cubicBezTo>
                  <a:pt x="1631421" y="1358276"/>
                  <a:pt x="1572810" y="1382553"/>
                  <a:pt x="1511696" y="1382553"/>
                </a:cubicBezTo>
                <a:lnTo>
                  <a:pt x="230430" y="1382553"/>
                </a:lnTo>
                <a:cubicBezTo>
                  <a:pt x="169316" y="1382553"/>
                  <a:pt x="110705" y="1358276"/>
                  <a:pt x="67491" y="1315061"/>
                </a:cubicBezTo>
                <a:cubicBezTo>
                  <a:pt x="24277" y="1271847"/>
                  <a:pt x="0" y="1213236"/>
                  <a:pt x="0" y="1152122"/>
                </a:cubicBezTo>
                <a:lnTo>
                  <a:pt x="0" y="230430"/>
                </a:lnTo>
                <a:close/>
              </a:path>
            </a:pathLst>
          </a:custGeom>
          <a:gradFill rotWithShape="1">
            <a:gsLst>
              <a:gs pos="0">
                <a:srgbClr val="A6B5E6"/>
              </a:gs>
              <a:gs pos="35001">
                <a:srgbClr val="C2CBEC"/>
              </a:gs>
              <a:gs pos="100000">
                <a:srgbClr val="E7EBF8"/>
              </a:gs>
            </a:gsLst>
            <a:lin ang="16200000" scaled="1"/>
          </a:gradFill>
          <a:ln w="9525">
            <a:solidFill>
              <a:srgbClr val="00438E"/>
            </a:solidFill>
            <a:miter lim="800000"/>
            <a:headEnd/>
            <a:tailEnd/>
          </a:ln>
          <a:effectLst>
            <a:outerShdw blurRad="40000" dist="20000" dir="5400000" rotWithShape="0">
              <a:srgbClr val="000000">
                <a:alpha val="37999"/>
              </a:srgbClr>
            </a:outerShdw>
          </a:effectLst>
        </p:spPr>
        <p:txBody>
          <a:bodyPr lIns="117021" tIns="117021" rIns="117021" bIns="117021" anchor="ctr"/>
          <a:lstStyle/>
          <a:p>
            <a:pPr algn="ctr" defTabSz="577850">
              <a:lnSpc>
                <a:spcPct val="90000"/>
              </a:lnSpc>
              <a:spcAft>
                <a:spcPct val="35000"/>
              </a:spcAft>
              <a:defRPr/>
            </a:pPr>
            <a:r>
              <a:rPr lang="pt-BR" sz="1000">
                <a:solidFill>
                  <a:srgbClr val="00458E"/>
                </a:solidFill>
                <a:cs typeface="Arial" charset="0"/>
              </a:rPr>
              <a:t>A FUNCEF tem 3 áreas que prestam suporte na análise de cada oportunidade</a:t>
            </a:r>
          </a:p>
        </p:txBody>
      </p:sp>
      <p:sp>
        <p:nvSpPr>
          <p:cNvPr id="26" name="Forma livre 25"/>
          <p:cNvSpPr>
            <a:spLocks/>
          </p:cNvSpPr>
          <p:nvPr/>
        </p:nvSpPr>
        <p:spPr bwMode="auto">
          <a:xfrm>
            <a:off x="3398838" y="2208213"/>
            <a:ext cx="1511300" cy="1408112"/>
          </a:xfrm>
          <a:custGeom>
            <a:avLst/>
            <a:gdLst>
              <a:gd name="T0" fmla="*/ 0 w 1742126"/>
              <a:gd name="T1" fmla="*/ 234690 h 1382553"/>
              <a:gd name="T2" fmla="*/ 58550 w 1742126"/>
              <a:gd name="T3" fmla="*/ 68739 h 1382553"/>
              <a:gd name="T4" fmla="*/ 199900 w 1742126"/>
              <a:gd name="T5" fmla="*/ 0 h 1382553"/>
              <a:gd name="T6" fmla="*/ 1311401 w 1742126"/>
              <a:gd name="T7" fmla="*/ 0 h 1382553"/>
              <a:gd name="T8" fmla="*/ 1452751 w 1742126"/>
              <a:gd name="T9" fmla="*/ 68740 h 1382553"/>
              <a:gd name="T10" fmla="*/ 1511300 w 1742126"/>
              <a:gd name="T11" fmla="*/ 234691 h 1382553"/>
              <a:gd name="T12" fmla="*/ 1511300 w 1742126"/>
              <a:gd name="T13" fmla="*/ 1173422 h 1382553"/>
              <a:gd name="T14" fmla="*/ 1452751 w 1742126"/>
              <a:gd name="T15" fmla="*/ 1339373 h 1382553"/>
              <a:gd name="T16" fmla="*/ 1311401 w 1742126"/>
              <a:gd name="T17" fmla="*/ 1408112 h 1382553"/>
              <a:gd name="T18" fmla="*/ 199899 w 1742126"/>
              <a:gd name="T19" fmla="*/ 1408112 h 1382553"/>
              <a:gd name="T20" fmla="*/ 58549 w 1742126"/>
              <a:gd name="T21" fmla="*/ 1339372 h 1382553"/>
              <a:gd name="T22" fmla="*/ 0 w 1742126"/>
              <a:gd name="T23" fmla="*/ 1173421 h 1382553"/>
              <a:gd name="T24" fmla="*/ 0 w 1742126"/>
              <a:gd name="T25" fmla="*/ 234690 h 13825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2126"/>
              <a:gd name="T40" fmla="*/ 0 h 1382553"/>
              <a:gd name="T41" fmla="*/ 1742126 w 1742126"/>
              <a:gd name="T42" fmla="*/ 1382553 h 13825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2126" h="1382553">
                <a:moveTo>
                  <a:pt x="0" y="230430"/>
                </a:moveTo>
                <a:cubicBezTo>
                  <a:pt x="0" y="169316"/>
                  <a:pt x="24278" y="110705"/>
                  <a:pt x="67492" y="67491"/>
                </a:cubicBezTo>
                <a:cubicBezTo>
                  <a:pt x="110706" y="24277"/>
                  <a:pt x="169317" y="0"/>
                  <a:pt x="230431" y="0"/>
                </a:cubicBezTo>
                <a:lnTo>
                  <a:pt x="1511696" y="0"/>
                </a:lnTo>
                <a:cubicBezTo>
                  <a:pt x="1572810" y="0"/>
                  <a:pt x="1631421" y="24278"/>
                  <a:pt x="1674635" y="67492"/>
                </a:cubicBezTo>
                <a:cubicBezTo>
                  <a:pt x="1717849" y="110706"/>
                  <a:pt x="1742126" y="169317"/>
                  <a:pt x="1742126" y="230431"/>
                </a:cubicBezTo>
                <a:lnTo>
                  <a:pt x="1742126" y="1152123"/>
                </a:lnTo>
                <a:cubicBezTo>
                  <a:pt x="1742126" y="1213237"/>
                  <a:pt x="1717849" y="1271848"/>
                  <a:pt x="1674635" y="1315062"/>
                </a:cubicBezTo>
                <a:cubicBezTo>
                  <a:pt x="1631421" y="1358276"/>
                  <a:pt x="1572810" y="1382553"/>
                  <a:pt x="1511696" y="1382553"/>
                </a:cubicBezTo>
                <a:lnTo>
                  <a:pt x="230430" y="1382553"/>
                </a:lnTo>
                <a:cubicBezTo>
                  <a:pt x="169316" y="1382553"/>
                  <a:pt x="110705" y="1358276"/>
                  <a:pt x="67491" y="1315061"/>
                </a:cubicBezTo>
                <a:cubicBezTo>
                  <a:pt x="24277" y="1271847"/>
                  <a:pt x="0" y="1213236"/>
                  <a:pt x="0" y="1152122"/>
                </a:cubicBezTo>
                <a:lnTo>
                  <a:pt x="0" y="230430"/>
                </a:lnTo>
                <a:close/>
              </a:path>
            </a:pathLst>
          </a:custGeom>
          <a:gradFill rotWithShape="1">
            <a:gsLst>
              <a:gs pos="0">
                <a:srgbClr val="A6B5E6"/>
              </a:gs>
              <a:gs pos="35001">
                <a:srgbClr val="C2CBEC"/>
              </a:gs>
              <a:gs pos="100000">
                <a:srgbClr val="E7EBF8"/>
              </a:gs>
            </a:gsLst>
            <a:lin ang="16200000" scaled="1"/>
          </a:gradFill>
          <a:ln w="9525">
            <a:solidFill>
              <a:srgbClr val="00438E"/>
            </a:solidFill>
            <a:miter lim="800000"/>
            <a:headEnd/>
            <a:tailEnd/>
          </a:ln>
          <a:effectLst>
            <a:outerShdw blurRad="40000" dist="20000" dir="5400000" rotWithShape="0">
              <a:srgbClr val="000000">
                <a:alpha val="37999"/>
              </a:srgbClr>
            </a:outerShdw>
          </a:effectLst>
        </p:spPr>
        <p:txBody>
          <a:bodyPr lIns="117021" tIns="117021" rIns="117021" bIns="117021" anchor="ctr"/>
          <a:lstStyle/>
          <a:p>
            <a:pPr algn="ctr" defTabSz="577850">
              <a:lnSpc>
                <a:spcPct val="90000"/>
              </a:lnSpc>
              <a:spcAft>
                <a:spcPct val="35000"/>
              </a:spcAft>
              <a:defRPr/>
            </a:pPr>
            <a:r>
              <a:rPr lang="pt-BR" sz="1000">
                <a:solidFill>
                  <a:srgbClr val="00458E"/>
                </a:solidFill>
                <a:cs typeface="Arial" charset="0"/>
              </a:rPr>
              <a:t>A FUNCEF tem órgãos que prestam assessoria em relação a investimentos à DE e ao CD</a:t>
            </a:r>
          </a:p>
        </p:txBody>
      </p:sp>
      <p:sp>
        <p:nvSpPr>
          <p:cNvPr id="5" name="Seta para baixo 4"/>
          <p:cNvSpPr/>
          <p:nvPr/>
        </p:nvSpPr>
        <p:spPr>
          <a:xfrm>
            <a:off x="660924" y="3804666"/>
            <a:ext cx="288925" cy="576263"/>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a:p>
        </p:txBody>
      </p:sp>
      <p:sp>
        <p:nvSpPr>
          <p:cNvPr id="8" name="Seta para baixo 7"/>
          <p:cNvSpPr/>
          <p:nvPr/>
        </p:nvSpPr>
        <p:spPr>
          <a:xfrm>
            <a:off x="2306637" y="3795024"/>
            <a:ext cx="287338" cy="576263"/>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a:p>
        </p:txBody>
      </p:sp>
      <p:sp>
        <p:nvSpPr>
          <p:cNvPr id="9" name="Seta para baixo 8"/>
          <p:cNvSpPr/>
          <p:nvPr/>
        </p:nvSpPr>
        <p:spPr>
          <a:xfrm>
            <a:off x="3966443" y="3795023"/>
            <a:ext cx="287338" cy="576263"/>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a:p>
        </p:txBody>
      </p:sp>
      <p:sp>
        <p:nvSpPr>
          <p:cNvPr id="21" name="Retângulo de cantos arredondados 20"/>
          <p:cNvSpPr>
            <a:spLocks noChangeArrowheads="1"/>
          </p:cNvSpPr>
          <p:nvPr/>
        </p:nvSpPr>
        <p:spPr bwMode="auto">
          <a:xfrm>
            <a:off x="7019925" y="2636838"/>
            <a:ext cx="2051050" cy="708025"/>
          </a:xfrm>
          <a:prstGeom prst="roundRect">
            <a:avLst>
              <a:gd name="adj" fmla="val 16667"/>
            </a:avLst>
          </a:prstGeom>
          <a:solidFill>
            <a:srgbClr val="D9D9D9"/>
          </a:solidFill>
          <a:ln w="38100">
            <a:solidFill>
              <a:schemeClr val="bg1"/>
            </a:solidFill>
            <a:round/>
            <a:headEnd/>
            <a:tailEnd/>
          </a:ln>
          <a:effectLst>
            <a:outerShdw blurRad="40000" dist="20000" dir="5400000" rotWithShape="0">
              <a:srgbClr val="000000">
                <a:alpha val="37999"/>
              </a:srgbClr>
            </a:outerShdw>
          </a:effectLst>
        </p:spPr>
        <p:txBody>
          <a:bodyPr anchor="ctr"/>
          <a:lstStyle/>
          <a:p>
            <a:pPr algn="ctr">
              <a:defRPr/>
            </a:pPr>
            <a:r>
              <a:rPr lang="pt-BR" sz="1200">
                <a:cs typeface="Arial" charset="0"/>
              </a:rPr>
              <a:t>Conforme POLÍTICA DE INVESTIMENTOS os recursos são alocados.</a:t>
            </a:r>
          </a:p>
        </p:txBody>
      </p:sp>
      <p:sp>
        <p:nvSpPr>
          <p:cNvPr id="27" name="Título 1"/>
          <p:cNvSpPr txBox="1">
            <a:spLocks/>
          </p:cNvSpPr>
          <p:nvPr/>
        </p:nvSpPr>
        <p:spPr>
          <a:xfrm>
            <a:off x="0" y="333375"/>
            <a:ext cx="9144000" cy="804863"/>
          </a:xfrm>
          <a:prstGeom prst="rect">
            <a:avLst/>
          </a:prstGeom>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pt-BR" sz="2400" b="1" dirty="0" smtClean="0">
                <a:effectLst>
                  <a:outerShdw blurRad="38100" dist="38100" dir="2700000" algn="tl">
                    <a:srgbClr val="DDDDDD"/>
                  </a:outerShdw>
                </a:effectLst>
              </a:rPr>
              <a:t>ALOCAÇÃO e GOVERNANÇA   </a:t>
            </a:r>
            <a:endParaRPr lang="pt-BR" sz="2400" b="1" dirty="0" smtClean="0">
              <a:solidFill>
                <a:schemeClr val="bg1"/>
              </a:solidFill>
              <a:effectLst>
                <a:outerShdw blurRad="38100" dist="38100" dir="2700000" algn="tl">
                  <a:srgbClr val="DDDDDD"/>
                </a:outerShdw>
              </a:effectLst>
            </a:endParaRPr>
          </a:p>
        </p:txBody>
      </p:sp>
      <p:sp>
        <p:nvSpPr>
          <p:cNvPr id="22" name="Forma livre 21"/>
          <p:cNvSpPr>
            <a:spLocks/>
          </p:cNvSpPr>
          <p:nvPr/>
        </p:nvSpPr>
        <p:spPr bwMode="auto">
          <a:xfrm>
            <a:off x="5049838" y="2197100"/>
            <a:ext cx="1512887" cy="1408113"/>
          </a:xfrm>
          <a:custGeom>
            <a:avLst/>
            <a:gdLst>
              <a:gd name="T0" fmla="*/ 0 w 1742126"/>
              <a:gd name="T1" fmla="*/ 234690 h 1382553"/>
              <a:gd name="T2" fmla="*/ 58611 w 1742126"/>
              <a:gd name="T3" fmla="*/ 68739 h 1382553"/>
              <a:gd name="T4" fmla="*/ 200110 w 1742126"/>
              <a:gd name="T5" fmla="*/ 0 h 1382553"/>
              <a:gd name="T6" fmla="*/ 1312778 w 1742126"/>
              <a:gd name="T7" fmla="*/ 0 h 1382553"/>
              <a:gd name="T8" fmla="*/ 1454277 w 1742126"/>
              <a:gd name="T9" fmla="*/ 68740 h 1382553"/>
              <a:gd name="T10" fmla="*/ 1512887 w 1742126"/>
              <a:gd name="T11" fmla="*/ 234691 h 1382553"/>
              <a:gd name="T12" fmla="*/ 1512887 w 1742126"/>
              <a:gd name="T13" fmla="*/ 1173423 h 1382553"/>
              <a:gd name="T14" fmla="*/ 1454277 w 1742126"/>
              <a:gd name="T15" fmla="*/ 1339374 h 1382553"/>
              <a:gd name="T16" fmla="*/ 1312778 w 1742126"/>
              <a:gd name="T17" fmla="*/ 1408113 h 1382553"/>
              <a:gd name="T18" fmla="*/ 200109 w 1742126"/>
              <a:gd name="T19" fmla="*/ 1408113 h 1382553"/>
              <a:gd name="T20" fmla="*/ 58610 w 1742126"/>
              <a:gd name="T21" fmla="*/ 1339373 h 1382553"/>
              <a:gd name="T22" fmla="*/ 0 w 1742126"/>
              <a:gd name="T23" fmla="*/ 1173422 h 1382553"/>
              <a:gd name="T24" fmla="*/ 0 w 1742126"/>
              <a:gd name="T25" fmla="*/ 234690 h 13825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2126"/>
              <a:gd name="T40" fmla="*/ 0 h 1382553"/>
              <a:gd name="T41" fmla="*/ 1742126 w 1742126"/>
              <a:gd name="T42" fmla="*/ 1382553 h 13825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2126" h="1382553">
                <a:moveTo>
                  <a:pt x="0" y="230430"/>
                </a:moveTo>
                <a:cubicBezTo>
                  <a:pt x="0" y="169316"/>
                  <a:pt x="24278" y="110705"/>
                  <a:pt x="67492" y="67491"/>
                </a:cubicBezTo>
                <a:cubicBezTo>
                  <a:pt x="110706" y="24277"/>
                  <a:pt x="169317" y="0"/>
                  <a:pt x="230431" y="0"/>
                </a:cubicBezTo>
                <a:lnTo>
                  <a:pt x="1511696" y="0"/>
                </a:lnTo>
                <a:cubicBezTo>
                  <a:pt x="1572810" y="0"/>
                  <a:pt x="1631421" y="24278"/>
                  <a:pt x="1674635" y="67492"/>
                </a:cubicBezTo>
                <a:cubicBezTo>
                  <a:pt x="1717849" y="110706"/>
                  <a:pt x="1742126" y="169317"/>
                  <a:pt x="1742126" y="230431"/>
                </a:cubicBezTo>
                <a:lnTo>
                  <a:pt x="1742126" y="1152123"/>
                </a:lnTo>
                <a:cubicBezTo>
                  <a:pt x="1742126" y="1213237"/>
                  <a:pt x="1717849" y="1271848"/>
                  <a:pt x="1674635" y="1315062"/>
                </a:cubicBezTo>
                <a:cubicBezTo>
                  <a:pt x="1631421" y="1358276"/>
                  <a:pt x="1572810" y="1382553"/>
                  <a:pt x="1511696" y="1382553"/>
                </a:cubicBezTo>
                <a:lnTo>
                  <a:pt x="230430" y="1382553"/>
                </a:lnTo>
                <a:cubicBezTo>
                  <a:pt x="169316" y="1382553"/>
                  <a:pt x="110705" y="1358276"/>
                  <a:pt x="67491" y="1315061"/>
                </a:cubicBezTo>
                <a:cubicBezTo>
                  <a:pt x="24277" y="1271847"/>
                  <a:pt x="0" y="1213236"/>
                  <a:pt x="0" y="1152122"/>
                </a:cubicBezTo>
                <a:lnTo>
                  <a:pt x="0" y="230430"/>
                </a:lnTo>
                <a:close/>
              </a:path>
            </a:pathLst>
          </a:custGeom>
          <a:gradFill rotWithShape="1">
            <a:gsLst>
              <a:gs pos="0">
                <a:srgbClr val="A6B5E6"/>
              </a:gs>
              <a:gs pos="35001">
                <a:srgbClr val="C2CBEC"/>
              </a:gs>
              <a:gs pos="100000">
                <a:srgbClr val="E7EBF8"/>
              </a:gs>
            </a:gsLst>
            <a:lin ang="16200000" scaled="1"/>
          </a:gradFill>
          <a:ln w="9525">
            <a:solidFill>
              <a:srgbClr val="00438E"/>
            </a:solidFill>
            <a:miter lim="800000"/>
            <a:headEnd/>
            <a:tailEnd/>
          </a:ln>
          <a:effectLst>
            <a:outerShdw blurRad="40000" dist="20000" dir="5400000" rotWithShape="0">
              <a:srgbClr val="000000">
                <a:alpha val="37999"/>
              </a:srgbClr>
            </a:outerShdw>
          </a:effectLst>
        </p:spPr>
        <p:txBody>
          <a:bodyPr lIns="117021" tIns="117021" rIns="117021" bIns="117021" anchor="ctr"/>
          <a:lstStyle/>
          <a:p>
            <a:pPr algn="ctr" defTabSz="577850">
              <a:lnSpc>
                <a:spcPct val="90000"/>
              </a:lnSpc>
              <a:spcAft>
                <a:spcPct val="35000"/>
              </a:spcAft>
              <a:defRPr/>
            </a:pPr>
            <a:r>
              <a:rPr lang="pt-BR" sz="1000">
                <a:solidFill>
                  <a:srgbClr val="00458E"/>
                </a:solidFill>
                <a:cs typeface="Arial" charset="0"/>
              </a:rPr>
              <a:t>A FUNCEF tem 2 órgãos que deliberam sobre a viabilidade de cada oportunidade de investimento</a:t>
            </a:r>
          </a:p>
        </p:txBody>
      </p:sp>
      <p:sp>
        <p:nvSpPr>
          <p:cNvPr id="30" name="Seta para baixo 29"/>
          <p:cNvSpPr/>
          <p:nvPr/>
        </p:nvSpPr>
        <p:spPr>
          <a:xfrm>
            <a:off x="5519573" y="3762134"/>
            <a:ext cx="287338" cy="576263"/>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a:p>
        </p:txBody>
      </p:sp>
      <p:sp>
        <p:nvSpPr>
          <p:cNvPr id="2" name="Retângulo de cantos arredondados 1"/>
          <p:cNvSpPr>
            <a:spLocks noChangeArrowheads="1"/>
          </p:cNvSpPr>
          <p:nvPr/>
        </p:nvSpPr>
        <p:spPr bwMode="auto">
          <a:xfrm>
            <a:off x="179388" y="4403725"/>
            <a:ext cx="1343025" cy="865188"/>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anchor="ctr"/>
          <a:lstStyle/>
          <a:p>
            <a:pPr marL="171450" indent="-171450">
              <a:buFont typeface="Arial" charset="0"/>
              <a:buChar char="•"/>
              <a:defRPr/>
            </a:pPr>
            <a:r>
              <a:rPr lang="pt-BR" sz="1000">
                <a:solidFill>
                  <a:srgbClr val="FFFFFF"/>
                </a:solidFill>
                <a:cs typeface="Arial" charset="0"/>
              </a:rPr>
              <a:t>Imóveis</a:t>
            </a:r>
          </a:p>
          <a:p>
            <a:pPr marL="171450" indent="-171450">
              <a:buFont typeface="Arial" charset="0"/>
              <a:buChar char="•"/>
              <a:defRPr/>
            </a:pPr>
            <a:r>
              <a:rPr lang="pt-BR" sz="1000">
                <a:solidFill>
                  <a:srgbClr val="FFFFFF"/>
                </a:solidFill>
                <a:cs typeface="Arial" charset="0"/>
              </a:rPr>
              <a:t>Estruturado</a:t>
            </a:r>
          </a:p>
          <a:p>
            <a:pPr marL="171450" indent="-171450">
              <a:buFont typeface="Arial" charset="0"/>
              <a:buChar char="•"/>
              <a:defRPr/>
            </a:pPr>
            <a:r>
              <a:rPr lang="pt-BR" sz="1000">
                <a:solidFill>
                  <a:srgbClr val="FFFFFF"/>
                </a:solidFill>
                <a:cs typeface="Arial" charset="0"/>
              </a:rPr>
              <a:t>Crédito</a:t>
            </a:r>
          </a:p>
          <a:p>
            <a:pPr marL="171450" indent="-171450">
              <a:buFont typeface="Arial" charset="0"/>
              <a:buChar char="•"/>
              <a:defRPr/>
            </a:pPr>
            <a:r>
              <a:rPr lang="pt-BR" sz="1000">
                <a:solidFill>
                  <a:srgbClr val="FFFFFF"/>
                </a:solidFill>
                <a:cs typeface="Arial" charset="0"/>
              </a:rPr>
              <a:t>Renda Fixa</a:t>
            </a:r>
          </a:p>
          <a:p>
            <a:pPr marL="171450" indent="-171450">
              <a:buFont typeface="Arial" charset="0"/>
              <a:buChar char="•"/>
              <a:defRPr/>
            </a:pPr>
            <a:r>
              <a:rPr lang="pt-BR" sz="1000">
                <a:solidFill>
                  <a:srgbClr val="FFFFFF"/>
                </a:solidFill>
                <a:cs typeface="Arial" charset="0"/>
              </a:rPr>
              <a:t>Renda Variável</a:t>
            </a:r>
          </a:p>
        </p:txBody>
      </p:sp>
      <p:sp>
        <p:nvSpPr>
          <p:cNvPr id="31" name="Retângulo de cantos arredondados 30"/>
          <p:cNvSpPr>
            <a:spLocks noChangeArrowheads="1"/>
          </p:cNvSpPr>
          <p:nvPr/>
        </p:nvSpPr>
        <p:spPr bwMode="auto">
          <a:xfrm>
            <a:off x="1785938" y="4406900"/>
            <a:ext cx="1343025" cy="865188"/>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anchor="ctr"/>
          <a:lstStyle/>
          <a:p>
            <a:pPr marL="171450" indent="-171450">
              <a:buFont typeface="Arial" charset="0"/>
              <a:buChar char="•"/>
              <a:defRPr/>
            </a:pPr>
            <a:r>
              <a:rPr lang="pt-BR" sz="1000">
                <a:solidFill>
                  <a:srgbClr val="FFFFFF"/>
                </a:solidFill>
                <a:cs typeface="Arial" charset="0"/>
              </a:rPr>
              <a:t>Jurídico</a:t>
            </a:r>
          </a:p>
          <a:p>
            <a:pPr marL="171450" indent="-171450">
              <a:buFont typeface="Arial" charset="0"/>
              <a:buChar char="•"/>
              <a:defRPr/>
            </a:pPr>
            <a:r>
              <a:rPr lang="pt-BR" sz="1000">
                <a:solidFill>
                  <a:srgbClr val="FFFFFF"/>
                </a:solidFill>
                <a:cs typeface="Arial" charset="0"/>
              </a:rPr>
              <a:t>Conformidade</a:t>
            </a:r>
          </a:p>
          <a:p>
            <a:pPr marL="171450" indent="-171450">
              <a:buFont typeface="Arial" charset="0"/>
              <a:buChar char="•"/>
              <a:defRPr/>
            </a:pPr>
            <a:r>
              <a:rPr lang="pt-BR" sz="1000">
                <a:solidFill>
                  <a:srgbClr val="FFFFFF"/>
                </a:solidFill>
                <a:cs typeface="Arial" charset="0"/>
              </a:rPr>
              <a:t>Risco</a:t>
            </a:r>
          </a:p>
        </p:txBody>
      </p:sp>
      <p:sp>
        <p:nvSpPr>
          <p:cNvPr id="32" name="Retângulo de cantos arredondados 31"/>
          <p:cNvSpPr>
            <a:spLocks noChangeArrowheads="1"/>
          </p:cNvSpPr>
          <p:nvPr/>
        </p:nvSpPr>
        <p:spPr bwMode="auto">
          <a:xfrm>
            <a:off x="3438525" y="4406900"/>
            <a:ext cx="1468438" cy="865188"/>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anchor="ctr"/>
          <a:lstStyle/>
          <a:p>
            <a:pPr marL="171450" indent="-171450">
              <a:buFont typeface="Arial" charset="0"/>
              <a:buChar char="•"/>
              <a:defRPr/>
            </a:pPr>
            <a:r>
              <a:rPr lang="pt-BR" sz="1000">
                <a:solidFill>
                  <a:srgbClr val="FFFFFF"/>
                </a:solidFill>
                <a:cs typeface="Arial" charset="0"/>
              </a:rPr>
              <a:t>Grupo  Técnico de Investimento</a:t>
            </a:r>
          </a:p>
          <a:p>
            <a:pPr marL="171450" indent="-171450">
              <a:buFont typeface="Arial" charset="0"/>
              <a:buChar char="•"/>
              <a:defRPr/>
            </a:pPr>
            <a:r>
              <a:rPr lang="pt-BR" sz="1000">
                <a:solidFill>
                  <a:srgbClr val="FFFFFF"/>
                </a:solidFill>
                <a:cs typeface="Arial" charset="0"/>
              </a:rPr>
              <a:t>Comitê de Assessoramento ao CD</a:t>
            </a:r>
          </a:p>
        </p:txBody>
      </p:sp>
      <p:sp>
        <p:nvSpPr>
          <p:cNvPr id="33" name="Retângulo de cantos arredondados 32"/>
          <p:cNvSpPr>
            <a:spLocks noChangeArrowheads="1"/>
          </p:cNvSpPr>
          <p:nvPr/>
        </p:nvSpPr>
        <p:spPr bwMode="auto">
          <a:xfrm>
            <a:off x="5135563" y="4421188"/>
            <a:ext cx="1343025" cy="865187"/>
          </a:xfrm>
          <a:prstGeom prst="roundRect">
            <a:avLst>
              <a:gd name="adj" fmla="val 16667"/>
            </a:avLst>
          </a:prstGeom>
          <a:solidFill>
            <a:schemeClr val="tx1"/>
          </a:solidFill>
          <a:ln w="38100">
            <a:solidFill>
              <a:schemeClr val="bg1"/>
            </a:solidFill>
            <a:round/>
            <a:headEnd/>
            <a:tailEnd/>
          </a:ln>
          <a:effectLst>
            <a:outerShdw blurRad="40000" dist="20000" dir="5400000" rotWithShape="0">
              <a:srgbClr val="000000">
                <a:alpha val="37999"/>
              </a:srgbClr>
            </a:outerShdw>
          </a:effectLst>
        </p:spPr>
        <p:txBody>
          <a:bodyPr anchor="ctr"/>
          <a:lstStyle/>
          <a:p>
            <a:pPr marL="171450" indent="-171450">
              <a:buFont typeface="Arial" pitchFamily="34" charset="0"/>
              <a:buChar char="•"/>
              <a:defRPr/>
            </a:pPr>
            <a:r>
              <a:rPr lang="pt-BR" sz="1000" dirty="0">
                <a:solidFill>
                  <a:schemeClr val="lt1"/>
                </a:solidFill>
                <a:latin typeface="+mn-lt"/>
                <a:ea typeface="+mn-ea"/>
                <a:cs typeface="+mn-cs"/>
              </a:rPr>
              <a:t>Diretoria Executiva</a:t>
            </a:r>
          </a:p>
          <a:p>
            <a:pPr marL="171450" indent="-171450">
              <a:buFont typeface="Arial" pitchFamily="34" charset="0"/>
              <a:buChar char="•"/>
              <a:defRPr/>
            </a:pPr>
            <a:r>
              <a:rPr lang="pt-BR" sz="1000" dirty="0">
                <a:solidFill>
                  <a:schemeClr val="lt1"/>
                </a:solidFill>
                <a:latin typeface="+mn-lt"/>
                <a:ea typeface="+mn-ea"/>
                <a:cs typeface="+mn-cs"/>
              </a:rPr>
              <a:t>Conselho Deliberativo</a:t>
            </a:r>
          </a:p>
        </p:txBody>
      </p:sp>
    </p:spTree>
    <p:extLst>
      <p:ext uri="{BB962C8B-B14F-4D97-AF65-F5344CB8AC3E}">
        <p14:creationId xmlns:p14="http://schemas.microsoft.com/office/powerpoint/2010/main" val="2912239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47878"/>
            <a:ext cx="6607029" cy="374461"/>
          </a:xfrm>
          <a:prstGeom prst="rect">
            <a:avLst/>
          </a:prstGeom>
        </p:spPr>
        <p:txBody>
          <a:bodyPr wrap="square">
            <a:spAutoFit/>
          </a:bodyPr>
          <a:lstStyle/>
          <a:p>
            <a:pPr algn="ctr" defTabSz="1244600">
              <a:lnSpc>
                <a:spcPct val="90000"/>
              </a:lnSpc>
              <a:spcAft>
                <a:spcPct val="35000"/>
              </a:spcAft>
              <a:defRPr/>
            </a:pPr>
            <a:r>
              <a:rPr lang="pt-B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itchFamily="34" charset="0"/>
              </a:rPr>
              <a:t>Resolução </a:t>
            </a:r>
            <a:r>
              <a:rPr lang="pt-BR"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itchFamily="34" charset="0"/>
              </a:rPr>
              <a:t>CMN 3.792/2009 – Dezembro/2014</a:t>
            </a:r>
          </a:p>
        </p:txBody>
      </p:sp>
      <p:sp>
        <p:nvSpPr>
          <p:cNvPr id="36867" name="Espaço Reservado para Número de Slide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5CD47F8-35DB-4CB0-A366-8D7990359ABA}" type="slidenum">
              <a:rPr lang="pt-BR" altLang="pt-BR" smtClean="0">
                <a:solidFill>
                  <a:srgbClr val="002060"/>
                </a:solidFill>
              </a:rPr>
              <a:pPr eaLnBrk="1" hangingPunct="1"/>
              <a:t>19</a:t>
            </a:fld>
            <a:endParaRPr lang="pt-BR" altLang="pt-BR" smtClean="0">
              <a:solidFill>
                <a:srgbClr val="002060"/>
              </a:solidFill>
            </a:endParaRPr>
          </a:p>
        </p:txBody>
      </p:sp>
      <p:graphicFrame>
        <p:nvGraphicFramePr>
          <p:cNvPr id="6" name="Tabela 5"/>
          <p:cNvGraphicFramePr>
            <a:graphicFrameLocks noGrp="1"/>
          </p:cNvGraphicFramePr>
          <p:nvPr/>
        </p:nvGraphicFramePr>
        <p:xfrm>
          <a:off x="517525" y="5157788"/>
          <a:ext cx="8099425" cy="1112838"/>
        </p:xfrm>
        <a:graphic>
          <a:graphicData uri="http://schemas.openxmlformats.org/drawingml/2006/table">
            <a:tbl>
              <a:tblPr firstRow="1" bandRow="1">
                <a:tableStyleId>{5C22544A-7EE6-4342-B048-85BDC9FD1C3A}</a:tableStyleId>
              </a:tblPr>
              <a:tblGrid>
                <a:gridCol w="2222855"/>
                <a:gridCol w="1412607"/>
                <a:gridCol w="3239973"/>
                <a:gridCol w="1223990"/>
              </a:tblGrid>
              <a:tr h="370946">
                <a:tc>
                  <a:txBody>
                    <a:bodyPr/>
                    <a:lstStyle/>
                    <a:p>
                      <a:r>
                        <a:rPr lang="pt-BR" sz="1800" dirty="0" smtClean="0"/>
                        <a:t>Renda Fixa</a:t>
                      </a:r>
                      <a:endParaRPr lang="pt-BR" sz="1800" dirty="0"/>
                    </a:p>
                  </a:txBody>
                  <a:tcPr marL="91429" marR="91429" marT="45733" marB="45733">
                    <a:solidFill>
                      <a:schemeClr val="tx1">
                        <a:lumMod val="60000"/>
                        <a:lumOff val="40000"/>
                      </a:schemeClr>
                    </a:solidFill>
                  </a:tcPr>
                </a:tc>
                <a:tc>
                  <a:txBody>
                    <a:bodyPr/>
                    <a:lstStyle/>
                    <a:p>
                      <a:r>
                        <a:rPr lang="pt-BR" sz="1800" dirty="0" smtClean="0"/>
                        <a:t>R$</a:t>
                      </a:r>
                      <a:r>
                        <a:rPr lang="pt-BR" sz="1800" baseline="0" dirty="0" smtClean="0"/>
                        <a:t> 25,6 bi</a:t>
                      </a:r>
                      <a:endParaRPr lang="pt-BR" sz="1800" dirty="0"/>
                    </a:p>
                  </a:txBody>
                  <a:tcPr marL="91429" marR="91429" marT="45733" marB="45733">
                    <a:solidFill>
                      <a:schemeClr val="tx1">
                        <a:lumMod val="60000"/>
                        <a:lumOff val="40000"/>
                      </a:schemeClr>
                    </a:solidFill>
                  </a:tcPr>
                </a:tc>
                <a:tc>
                  <a:txBody>
                    <a:bodyPr/>
                    <a:lstStyle/>
                    <a:p>
                      <a:r>
                        <a:rPr lang="pt-BR" sz="1800" dirty="0" smtClean="0"/>
                        <a:t>Investimentos Imobiliários</a:t>
                      </a:r>
                      <a:endParaRPr lang="pt-BR" sz="1800" dirty="0"/>
                    </a:p>
                  </a:txBody>
                  <a:tcPr marL="91429" marR="91429" marT="45733" marB="45733">
                    <a:solidFill>
                      <a:srgbClr val="FF0000"/>
                    </a:solidFill>
                  </a:tcPr>
                </a:tc>
                <a:tc>
                  <a:txBody>
                    <a:bodyPr/>
                    <a:lstStyle/>
                    <a:p>
                      <a:r>
                        <a:rPr lang="pt-BR" sz="1800" dirty="0" smtClean="0"/>
                        <a:t>R$ 5,2 bi</a:t>
                      </a:r>
                      <a:endParaRPr lang="pt-BR" sz="1800" dirty="0"/>
                    </a:p>
                  </a:txBody>
                  <a:tcPr marL="91429" marR="91429" marT="45733" marB="45733">
                    <a:solidFill>
                      <a:srgbClr val="FF0000"/>
                    </a:solidFill>
                  </a:tcPr>
                </a:tc>
              </a:tr>
              <a:tr h="370946">
                <a:tc>
                  <a:txBody>
                    <a:bodyPr/>
                    <a:lstStyle/>
                    <a:p>
                      <a:r>
                        <a:rPr lang="pt-BR" sz="1800" b="1" dirty="0" smtClean="0">
                          <a:solidFill>
                            <a:schemeClr val="bg1"/>
                          </a:solidFill>
                        </a:rPr>
                        <a:t>Renda Variável</a:t>
                      </a:r>
                      <a:endParaRPr lang="pt-BR" sz="1800" b="1" dirty="0">
                        <a:solidFill>
                          <a:schemeClr val="bg1"/>
                        </a:solidFill>
                      </a:endParaRPr>
                    </a:p>
                  </a:txBody>
                  <a:tcPr marL="91429" marR="91429" marT="45733" marB="45733">
                    <a:solidFill>
                      <a:schemeClr val="accent6">
                        <a:lumMod val="75000"/>
                      </a:schemeClr>
                    </a:solidFill>
                  </a:tcPr>
                </a:tc>
                <a:tc>
                  <a:txBody>
                    <a:bodyPr/>
                    <a:lstStyle/>
                    <a:p>
                      <a:r>
                        <a:rPr lang="pt-BR" sz="1800" b="1" dirty="0" smtClean="0">
                          <a:solidFill>
                            <a:schemeClr val="bg1"/>
                          </a:solidFill>
                        </a:rPr>
                        <a:t>R$ 15,3</a:t>
                      </a:r>
                      <a:r>
                        <a:rPr lang="pt-BR" sz="1800" b="1" baseline="0" dirty="0" smtClean="0">
                          <a:solidFill>
                            <a:schemeClr val="bg1"/>
                          </a:solidFill>
                        </a:rPr>
                        <a:t> </a:t>
                      </a:r>
                      <a:r>
                        <a:rPr lang="pt-BR" sz="1800" b="1" dirty="0" smtClean="0">
                          <a:solidFill>
                            <a:schemeClr val="bg1"/>
                          </a:solidFill>
                        </a:rPr>
                        <a:t>bi</a:t>
                      </a:r>
                      <a:endParaRPr lang="pt-BR" sz="1800" b="1" dirty="0">
                        <a:solidFill>
                          <a:schemeClr val="bg1"/>
                        </a:solidFill>
                      </a:endParaRPr>
                    </a:p>
                  </a:txBody>
                  <a:tcPr marL="91429" marR="91429" marT="45733" marB="45733">
                    <a:solidFill>
                      <a:schemeClr val="accent6">
                        <a:lumMod val="75000"/>
                      </a:schemeClr>
                    </a:solidFill>
                  </a:tcPr>
                </a:tc>
                <a:tc>
                  <a:txBody>
                    <a:bodyPr/>
                    <a:lstStyle/>
                    <a:p>
                      <a:r>
                        <a:rPr lang="pt-BR" sz="1800" dirty="0" smtClean="0">
                          <a:solidFill>
                            <a:schemeClr val="bg1"/>
                          </a:solidFill>
                        </a:rPr>
                        <a:t>Operações com Participantes</a:t>
                      </a:r>
                      <a:endParaRPr lang="pt-BR" sz="1800" dirty="0">
                        <a:solidFill>
                          <a:schemeClr val="bg1"/>
                        </a:solidFill>
                      </a:endParaRPr>
                    </a:p>
                  </a:txBody>
                  <a:tcPr marL="91429" marR="91429" marT="45733" marB="45733">
                    <a:solidFill>
                      <a:srgbClr val="7030A0"/>
                    </a:solidFill>
                  </a:tcPr>
                </a:tc>
                <a:tc>
                  <a:txBody>
                    <a:bodyPr/>
                    <a:lstStyle/>
                    <a:p>
                      <a:r>
                        <a:rPr lang="pt-BR" sz="1800" dirty="0" smtClean="0">
                          <a:solidFill>
                            <a:schemeClr val="bg1"/>
                          </a:solidFill>
                        </a:rPr>
                        <a:t>R$</a:t>
                      </a:r>
                      <a:r>
                        <a:rPr lang="pt-BR" sz="1800" baseline="0" dirty="0" smtClean="0">
                          <a:solidFill>
                            <a:schemeClr val="bg1"/>
                          </a:solidFill>
                        </a:rPr>
                        <a:t> 2,3 bi</a:t>
                      </a:r>
                      <a:endParaRPr lang="pt-BR" sz="1800" dirty="0">
                        <a:solidFill>
                          <a:schemeClr val="bg1"/>
                        </a:solidFill>
                      </a:endParaRPr>
                    </a:p>
                  </a:txBody>
                  <a:tcPr marL="91429" marR="91429" marT="45733" marB="45733">
                    <a:solidFill>
                      <a:srgbClr val="7030A0"/>
                    </a:solidFill>
                  </a:tcPr>
                </a:tc>
              </a:tr>
              <a:tr h="370946">
                <a:tc>
                  <a:txBody>
                    <a:bodyPr/>
                    <a:lstStyle/>
                    <a:p>
                      <a:r>
                        <a:rPr lang="pt-BR" sz="1800" b="1" dirty="0" smtClean="0">
                          <a:solidFill>
                            <a:schemeClr val="bg1"/>
                          </a:solidFill>
                        </a:rPr>
                        <a:t>Inv. Estruturados</a:t>
                      </a:r>
                      <a:endParaRPr lang="pt-BR" sz="1800" b="1" dirty="0">
                        <a:solidFill>
                          <a:schemeClr val="bg1"/>
                        </a:solidFill>
                      </a:endParaRPr>
                    </a:p>
                  </a:txBody>
                  <a:tcPr marL="91429" marR="91429" marT="45733" marB="45733">
                    <a:solidFill>
                      <a:srgbClr val="497A36"/>
                    </a:solidFill>
                  </a:tcPr>
                </a:tc>
                <a:tc>
                  <a:txBody>
                    <a:bodyPr/>
                    <a:lstStyle/>
                    <a:p>
                      <a:r>
                        <a:rPr lang="pt-BR" sz="1800" b="1" dirty="0" smtClean="0">
                          <a:solidFill>
                            <a:schemeClr val="bg1"/>
                          </a:solidFill>
                        </a:rPr>
                        <a:t>R$   5,9 bi</a:t>
                      </a:r>
                      <a:endParaRPr lang="pt-BR" sz="1800" b="1" dirty="0">
                        <a:solidFill>
                          <a:schemeClr val="bg1"/>
                        </a:solidFill>
                      </a:endParaRPr>
                    </a:p>
                  </a:txBody>
                  <a:tcPr marL="91429" marR="91429" marT="45733" marB="45733">
                    <a:solidFill>
                      <a:srgbClr val="497A36"/>
                    </a:solidFill>
                  </a:tcPr>
                </a:tc>
                <a:tc>
                  <a:txBody>
                    <a:bodyPr/>
                    <a:lstStyle/>
                    <a:p>
                      <a:r>
                        <a:rPr lang="pt-BR" sz="1800" dirty="0" smtClean="0">
                          <a:solidFill>
                            <a:schemeClr val="bg1"/>
                          </a:solidFill>
                        </a:rPr>
                        <a:t>Outros</a:t>
                      </a:r>
                      <a:endParaRPr lang="pt-BR" sz="1800" dirty="0">
                        <a:solidFill>
                          <a:schemeClr val="bg1"/>
                        </a:solidFill>
                      </a:endParaRPr>
                    </a:p>
                  </a:txBody>
                  <a:tcPr marL="91429" marR="91429" marT="45733" marB="45733">
                    <a:solidFill>
                      <a:srgbClr val="002060"/>
                    </a:solidFill>
                  </a:tcPr>
                </a:tc>
                <a:tc>
                  <a:txBody>
                    <a:bodyPr/>
                    <a:lstStyle/>
                    <a:p>
                      <a:r>
                        <a:rPr lang="pt-BR" sz="1800" dirty="0" smtClean="0">
                          <a:solidFill>
                            <a:schemeClr val="bg1"/>
                          </a:solidFill>
                        </a:rPr>
                        <a:t>R$ 13 mi</a:t>
                      </a:r>
                      <a:endParaRPr lang="pt-BR" sz="1800" dirty="0">
                        <a:solidFill>
                          <a:schemeClr val="bg1"/>
                        </a:solidFill>
                      </a:endParaRPr>
                    </a:p>
                  </a:txBody>
                  <a:tcPr marL="91429" marR="91429" marT="45733" marB="45733">
                    <a:solidFill>
                      <a:srgbClr val="002060"/>
                    </a:solidFill>
                  </a:tcPr>
                </a:tc>
              </a:tr>
            </a:tbl>
          </a:graphicData>
        </a:graphic>
      </p:graphicFrame>
      <p:sp>
        <p:nvSpPr>
          <p:cNvPr id="36890" name="CaixaDeTexto 2"/>
          <p:cNvSpPr txBox="1">
            <a:spLocks noChangeArrowheads="1"/>
          </p:cNvSpPr>
          <p:nvPr/>
        </p:nvSpPr>
        <p:spPr bwMode="auto">
          <a:xfrm>
            <a:off x="3724275" y="6403975"/>
            <a:ext cx="157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t-BR" altLang="pt-BR" b="1"/>
              <a:t>Total: 54,3 bi</a:t>
            </a:r>
          </a:p>
        </p:txBody>
      </p:sp>
      <p:graphicFrame>
        <p:nvGraphicFramePr>
          <p:cNvPr id="9" name="Gráfico 8"/>
          <p:cNvGraphicFramePr>
            <a:graphicFrameLocks/>
          </p:cNvGraphicFramePr>
          <p:nvPr/>
        </p:nvGraphicFramePr>
        <p:xfrm>
          <a:off x="804862" y="1412776"/>
          <a:ext cx="7524750" cy="356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60052"/>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525" y="521443"/>
            <a:ext cx="9153525" cy="963341"/>
          </a:xfrm>
          <a:prstGeom prst="rect">
            <a:avLst/>
          </a:prstGeom>
        </p:spPr>
        <p:txBody>
          <a:bodyPr>
            <a:spAutoFit/>
          </a:bodyPr>
          <a:lstStyle/>
          <a:p>
            <a:pPr algn="ctr" defTabSz="1244600">
              <a:lnSpc>
                <a:spcPct val="90000"/>
              </a:lnSpc>
              <a:spcAft>
                <a:spcPct val="35000"/>
              </a:spcAft>
              <a:defRPr/>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a typeface="+mn-ea"/>
                <a:cs typeface="Arial" pitchFamily="34" charset="0"/>
              </a:rPr>
              <a:t>Resultados 2014 (Resumo)</a:t>
            </a:r>
          </a:p>
          <a:p>
            <a:pPr algn="ctr" defTabSz="1244600">
              <a:lnSpc>
                <a:spcPct val="90000"/>
              </a:lnSpc>
              <a:spcAft>
                <a:spcPct val="35000"/>
              </a:spcAft>
              <a:defRPr/>
            </a:pP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cs typeface="Arial" pitchFamily="34" charset="0"/>
              </a:rPr>
              <a:t>Equilíbrio Técnico</a:t>
            </a:r>
          </a:p>
        </p:txBody>
      </p:sp>
      <p:sp>
        <p:nvSpPr>
          <p:cNvPr id="56322" name="Espaço Reservado para Número de Slide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115396-990C-411D-8B06-568491D38FD4}" type="slidenum">
              <a:rPr lang="pt-BR" sz="1200">
                <a:solidFill>
                  <a:srgbClr val="002060"/>
                </a:solidFill>
              </a:rPr>
              <a:pPr eaLnBrk="1" hangingPunct="1"/>
              <a:t>2</a:t>
            </a:fld>
            <a:endParaRPr lang="pt-BR" sz="1200">
              <a:solidFill>
                <a:srgbClr val="002060"/>
              </a:solidFill>
            </a:endParaRPr>
          </a:p>
        </p:txBody>
      </p:sp>
      <p:sp>
        <p:nvSpPr>
          <p:cNvPr id="56323" name="CaixaDeTexto 2"/>
          <p:cNvSpPr txBox="1">
            <a:spLocks noChangeArrowheads="1"/>
          </p:cNvSpPr>
          <p:nvPr/>
        </p:nvSpPr>
        <p:spPr bwMode="auto">
          <a:xfrm>
            <a:off x="179388" y="6524625"/>
            <a:ext cx="198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400"/>
              <a:t>Fonte: GECOP/DIPEC</a:t>
            </a:r>
          </a:p>
        </p:txBody>
      </p:sp>
      <p:sp>
        <p:nvSpPr>
          <p:cNvPr id="56324" name="CaixaDeTexto 3"/>
          <p:cNvSpPr txBox="1">
            <a:spLocks noChangeArrowheads="1"/>
          </p:cNvSpPr>
          <p:nvPr/>
        </p:nvSpPr>
        <p:spPr bwMode="auto">
          <a:xfrm>
            <a:off x="7812088" y="1030288"/>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pt-BR" sz="1800"/>
              <a:t>R$ mil</a:t>
            </a:r>
          </a:p>
        </p:txBody>
      </p:sp>
      <p:sp>
        <p:nvSpPr>
          <p:cNvPr id="56325" name="CaixaDeTexto 1"/>
          <p:cNvSpPr txBox="1">
            <a:spLocks noChangeArrowheads="1"/>
          </p:cNvSpPr>
          <p:nvPr/>
        </p:nvSpPr>
        <p:spPr bwMode="auto">
          <a:xfrm>
            <a:off x="168275" y="4652963"/>
            <a:ext cx="871378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a:spcBef>
                <a:spcPct val="20000"/>
              </a:spcBef>
            </a:pPr>
            <a:r>
              <a:rPr lang="pt-BR" sz="1200" b="1"/>
              <a:t>*Resolução MPS/CNPC 16/2014 - Aplicado somente no REG/REPLAN Saldado e Não Saldado em 2014. </a:t>
            </a:r>
            <a:r>
              <a:rPr lang="pt-BR" sz="1200"/>
              <a:t>O valor do ajuste de precificação dos títulos públicos federais corresponde à diferença entre o valor dos títulos públicos federais atrelados a índice de preços classificados na categoria títulos mantidos até o vencimento, calculado considerando a taxa de juros real anual utilizada na respectiva avaliação atuarial, e o valor contábil desses títulos.</a:t>
            </a:r>
          </a:p>
          <a:p>
            <a:pPr algn="just">
              <a:spcBef>
                <a:spcPct val="20000"/>
              </a:spcBef>
            </a:pPr>
            <a:endParaRPr lang="pt-BR" sz="1200" b="1"/>
          </a:p>
          <a:p>
            <a:pPr algn="just">
              <a:spcBef>
                <a:spcPct val="20000"/>
              </a:spcBef>
            </a:pPr>
            <a:r>
              <a:rPr lang="pt-BR" sz="1200" b="1"/>
              <a:t>OBS: O valor do déficit ajustado será evidenciado somente na Demonstração do Ativo Líquido, Notas Explicativas e Parecer Atuarial (Res. CNPC 16). Portanto, não irá constar no Balanço e em outros documentos das Demonstrações Contábeis.</a:t>
            </a:r>
          </a:p>
        </p:txBody>
      </p:sp>
      <p:graphicFrame>
        <p:nvGraphicFramePr>
          <p:cNvPr id="2" name="Tabela 1"/>
          <p:cNvGraphicFramePr>
            <a:graphicFrameLocks noGrp="1"/>
          </p:cNvGraphicFramePr>
          <p:nvPr/>
        </p:nvGraphicFramePr>
        <p:xfrm>
          <a:off x="420688" y="1628775"/>
          <a:ext cx="8229600" cy="2867344"/>
        </p:xfrm>
        <a:graphic>
          <a:graphicData uri="http://schemas.openxmlformats.org/drawingml/2006/table">
            <a:tbl>
              <a:tblPr/>
              <a:tblGrid>
                <a:gridCol w="2647950"/>
                <a:gridCol w="1020762"/>
                <a:gridCol w="1423988"/>
                <a:gridCol w="850900"/>
                <a:gridCol w="903287"/>
                <a:gridCol w="1382713"/>
              </a:tblGrid>
              <a:tr h="390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RESULTADOS</a:t>
                      </a: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REG/REPLAN SALDADO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REG/REPLAN NÃO SALDADO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REB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NOVO PLANO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1200" b="1" i="0" u="none" strike="noStrike" cap="none" normalizeH="0" baseline="0" smtClean="0">
                          <a:ln>
                            <a:noFill/>
                          </a:ln>
                          <a:solidFill>
                            <a:schemeClr val="bg1"/>
                          </a:solidFill>
                          <a:effectLst/>
                          <a:latin typeface="Arial" pitchFamily="34" charset="0"/>
                          <a:ea typeface="ＭＳ Ｐゴシック" pitchFamily="34" charset="-128"/>
                        </a:rPr>
                        <a:t>CONSOLIDADO </a:t>
                      </a: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8DFF"/>
                    </a:solidFill>
                  </a:tcPr>
                </a:tc>
              </a:tr>
              <a:tr h="32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Acumulado até 31/12/2012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-1.369.297</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-59.470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50.653</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6.735</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-1.371.379</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0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Resultado exercício 2013</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-1.653.245</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-59.387</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-10.492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-21.750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-1.744.873</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0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Resultado exercício 2014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-3.027.039</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-367.138</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-29.158</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-15.237</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-3.438.572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03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Resultado Acumulado até 2014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-6.049.580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-485.996</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11.004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-30.252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-6.554.824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Ajustes Resolução CNPC 16*</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906.982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84.603</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991.584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pitchFamily="34" charset="0"/>
                        <a:ea typeface="ＭＳ Ｐゴシック" pitchFamily="34" charset="-128"/>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Déficit para fins de equacionamento*</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-5.142.599</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-401.393</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11.004</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-30.252</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458E"/>
                          </a:solidFill>
                          <a:effectLst/>
                          <a:latin typeface="Arial" pitchFamily="34" charset="0"/>
                          <a:ea typeface="ＭＳ Ｐゴシック" pitchFamily="34" charset="-128"/>
                        </a:rPr>
                        <a:t>-5.563.240</a:t>
                      </a:r>
                      <a:endParaRPr kumimoji="0" lang="pt-BR" sz="1400" b="1" i="0" u="none" strike="noStrike" cap="none" normalizeH="0" baseline="0" smtClean="0">
                        <a:ln>
                          <a:noFill/>
                        </a:ln>
                        <a:solidFill>
                          <a:srgbClr val="002060"/>
                        </a:solidFill>
                        <a:effectLst/>
                        <a:latin typeface="Arial" pitchFamily="34" charset="0"/>
                        <a:ea typeface="ＭＳ Ｐゴシック" pitchFamily="34" charset="-128"/>
                      </a:endParaRPr>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C090"/>
                    </a:solidFill>
                  </a:tcPr>
                </a:tc>
              </a:tr>
            </a:tbl>
          </a:graphicData>
        </a:graphic>
      </p:graphicFrame>
    </p:spTree>
    <p:extLst>
      <p:ext uri="{BB962C8B-B14F-4D97-AF65-F5344CB8AC3E}">
        <p14:creationId xmlns:p14="http://schemas.microsoft.com/office/powerpoint/2010/main" val="284702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9525" y="592290"/>
            <a:ext cx="9153525" cy="430887"/>
          </a:xfrm>
          <a:prstGeom prst="rect">
            <a:avLst/>
          </a:prstGeom>
        </p:spPr>
        <p:txBody>
          <a:bodyPr>
            <a:spAutoFit/>
          </a:bodyPr>
          <a:lstStyle/>
          <a:p>
            <a:pPr algn="ctr" defTabSz="1244600">
              <a:lnSpc>
                <a:spcPct val="90000"/>
              </a:lnSpc>
              <a:spcAft>
                <a:spcPct val="35000"/>
              </a:spcAft>
              <a:defRPr/>
            </a:pPr>
            <a:r>
              <a:rPr lang="pt-B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itchFamily="34" charset="0"/>
              </a:rPr>
              <a:t>Estratégias de Alocação</a:t>
            </a:r>
            <a:endPar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itchFamily="34" charset="0"/>
            </a:endParaRPr>
          </a:p>
        </p:txBody>
      </p:sp>
      <p:sp>
        <p:nvSpPr>
          <p:cNvPr id="18437" name="Espaço Reservado para Número de Slide 1"/>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BB596BE-8B85-489B-9942-E7D0D3E117C9}" type="slidenum">
              <a:rPr lang="pt-BR" altLang="pt-BR" smtClean="0">
                <a:solidFill>
                  <a:srgbClr val="002060"/>
                </a:solidFill>
              </a:rPr>
              <a:pPr eaLnBrk="1" hangingPunct="1"/>
              <a:t>20</a:t>
            </a:fld>
            <a:endParaRPr lang="pt-BR" altLang="pt-BR" smtClean="0">
              <a:solidFill>
                <a:srgbClr val="002060"/>
              </a:solidFill>
            </a:endParaRPr>
          </a:p>
        </p:txBody>
      </p:sp>
      <p:graphicFrame>
        <p:nvGraphicFramePr>
          <p:cNvPr id="9" name="Gráfico 8"/>
          <p:cNvGraphicFramePr>
            <a:graphicFrameLocks noGrp="1"/>
          </p:cNvGraphicFramePr>
          <p:nvPr>
            <p:extLst>
              <p:ext uri="{D42A27DB-BD31-4B8C-83A1-F6EECF244321}">
                <p14:modId xmlns:p14="http://schemas.microsoft.com/office/powerpoint/2010/main" val="2435946040"/>
              </p:ext>
            </p:extLst>
          </p:nvPr>
        </p:nvGraphicFramePr>
        <p:xfrm>
          <a:off x="282760" y="1124744"/>
          <a:ext cx="8568953" cy="558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983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203401" y="581803"/>
            <a:ext cx="7772400" cy="1546399"/>
          </a:xfrm>
          <a:prstGeom prst="rect">
            <a:avLst/>
          </a:prstGeom>
        </p:spPr>
        <p:txBody>
          <a:bodyPr lIns="91425" tIns="91425" rIns="91425" bIns="91425" anchor="b" anchorCtr="0">
            <a:noAutofit/>
          </a:bodyPr>
          <a:lstStyle/>
          <a:p>
            <a:pPr lvl="0">
              <a:spcBef>
                <a:spcPts val="0"/>
              </a:spcBef>
            </a:pPr>
            <a:r>
              <a:rPr lang="pt-BR" dirty="0">
                <a:solidFill>
                  <a:srgbClr val="000000"/>
                </a:solidFill>
              </a:rPr>
              <a:t>Principais impactos nos Resultados 2014</a:t>
            </a:r>
            <a:endParaRPr lang="pt-BR" dirty="0"/>
          </a:p>
        </p:txBody>
      </p:sp>
      <p:sp>
        <p:nvSpPr>
          <p:cNvPr id="37" name="Shape 37"/>
          <p:cNvSpPr txBox="1">
            <a:spLocks noGrp="1"/>
          </p:cNvSpPr>
          <p:nvPr>
            <p:ph type="subTitle" idx="1"/>
          </p:nvPr>
        </p:nvSpPr>
        <p:spPr>
          <a:xfrm>
            <a:off x="203401" y="1627767"/>
            <a:ext cx="8822399" cy="4550399"/>
          </a:xfrm>
          <a:prstGeom prst="rect">
            <a:avLst/>
          </a:prstGeom>
        </p:spPr>
        <p:txBody>
          <a:bodyPr lIns="91425" tIns="91425" rIns="91425" bIns="91425" anchor="t" anchorCtr="0">
            <a:noAutofit/>
          </a:bodyPr>
          <a:lstStyle/>
          <a:p>
            <a:pPr rtl="0">
              <a:spcBef>
                <a:spcPts val="0"/>
              </a:spcBef>
              <a:buNone/>
            </a:pPr>
            <a:r>
              <a:rPr lang="pt-BR" dirty="0" smtClean="0">
                <a:solidFill>
                  <a:srgbClr val="000000"/>
                </a:solidFill>
              </a:rPr>
              <a:t>:</a:t>
            </a:r>
            <a:endParaRPr lang="pt-BR" dirty="0">
              <a:solidFill>
                <a:srgbClr val="000000"/>
              </a:solidFill>
            </a:endParaRPr>
          </a:p>
          <a:p>
            <a:pPr rtl="0">
              <a:spcBef>
                <a:spcPts val="0"/>
              </a:spcBef>
              <a:buNone/>
            </a:pPr>
            <a:endParaRPr dirty="0">
              <a:solidFill>
                <a:srgbClr val="000000"/>
              </a:solidFill>
            </a:endParaRPr>
          </a:p>
          <a:p>
            <a:pPr algn="l" rtl="0">
              <a:spcBef>
                <a:spcPts val="0"/>
              </a:spcBef>
              <a:buNone/>
            </a:pPr>
            <a:r>
              <a:rPr lang="pt-BR" dirty="0">
                <a:solidFill>
                  <a:srgbClr val="000000"/>
                </a:solidFill>
              </a:rPr>
              <a:t>1-Ajuste em VALE/LITEL/CART ATIVA II: R$2,1 bi</a:t>
            </a:r>
          </a:p>
          <a:p>
            <a:pPr algn="l" rtl="0">
              <a:spcBef>
                <a:spcPts val="0"/>
              </a:spcBef>
              <a:buNone/>
            </a:pPr>
            <a:endParaRPr dirty="0">
              <a:solidFill>
                <a:srgbClr val="000000"/>
              </a:solidFill>
            </a:endParaRPr>
          </a:p>
          <a:p>
            <a:pPr algn="l" rtl="0">
              <a:spcBef>
                <a:spcPts val="0"/>
              </a:spcBef>
              <a:buNone/>
            </a:pPr>
            <a:r>
              <a:rPr lang="pt-BR" dirty="0">
                <a:solidFill>
                  <a:srgbClr val="000000"/>
                </a:solidFill>
              </a:rPr>
              <a:t>2-Variação Negativa de Fundos Ações: R$1,04 bi</a:t>
            </a:r>
          </a:p>
          <a:p>
            <a:pPr algn="l" rtl="0">
              <a:spcBef>
                <a:spcPts val="0"/>
              </a:spcBef>
              <a:buNone/>
            </a:pPr>
            <a:endParaRPr dirty="0">
              <a:solidFill>
                <a:srgbClr val="000000"/>
              </a:solidFill>
            </a:endParaRPr>
          </a:p>
          <a:p>
            <a:pPr algn="l" rtl="0">
              <a:spcBef>
                <a:spcPts val="0"/>
              </a:spcBef>
              <a:buNone/>
            </a:pPr>
            <a:r>
              <a:rPr lang="pt-BR" dirty="0">
                <a:solidFill>
                  <a:srgbClr val="000000"/>
                </a:solidFill>
              </a:rPr>
              <a:t>3-Aumento de provisões judiciais: R$330 mi</a:t>
            </a:r>
          </a:p>
          <a:p>
            <a:pPr algn="l" rtl="0">
              <a:spcBef>
                <a:spcPts val="0"/>
              </a:spcBef>
              <a:buNone/>
            </a:pPr>
            <a:endParaRPr dirty="0"/>
          </a:p>
          <a:p>
            <a:pPr algn="l"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1550633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158490"/>
            <a:ext cx="7772400" cy="1546399"/>
          </a:xfrm>
          <a:prstGeom prst="rect">
            <a:avLst/>
          </a:prstGeom>
        </p:spPr>
        <p:txBody>
          <a:bodyPr lIns="91425" tIns="91425" rIns="91425" bIns="91425" anchor="b" anchorCtr="0">
            <a:noAutofit/>
          </a:bodyPr>
          <a:lstStyle/>
          <a:p>
            <a:pPr lvl="0">
              <a:spcBef>
                <a:spcPts val="0"/>
              </a:spcBef>
            </a:pPr>
            <a:r>
              <a:rPr lang="pt-BR" dirty="0">
                <a:solidFill>
                  <a:srgbClr val="000000"/>
                </a:solidFill>
              </a:rPr>
              <a:t>Principais Investimentos</a:t>
            </a:r>
            <a:endParaRPr lang="pt-BR" dirty="0"/>
          </a:p>
        </p:txBody>
      </p:sp>
      <p:sp>
        <p:nvSpPr>
          <p:cNvPr id="43" name="Shape 43"/>
          <p:cNvSpPr txBox="1">
            <a:spLocks noGrp="1"/>
          </p:cNvSpPr>
          <p:nvPr>
            <p:ph type="subTitle" idx="1"/>
          </p:nvPr>
        </p:nvSpPr>
        <p:spPr>
          <a:xfrm>
            <a:off x="203401" y="1627767"/>
            <a:ext cx="8822399" cy="4550399"/>
          </a:xfrm>
          <a:prstGeom prst="rect">
            <a:avLst/>
          </a:prstGeom>
        </p:spPr>
        <p:txBody>
          <a:bodyPr lIns="91425" tIns="91425" rIns="91425" bIns="91425" anchor="t" anchorCtr="0">
            <a:noAutofit/>
          </a:bodyPr>
          <a:lstStyle/>
          <a:p>
            <a:pPr lvl="0" rtl="0">
              <a:spcBef>
                <a:spcPts val="0"/>
              </a:spcBef>
              <a:buNone/>
            </a:pPr>
            <a:endParaRPr dirty="0">
              <a:solidFill>
                <a:srgbClr val="000000"/>
              </a:solidFill>
            </a:endParaRPr>
          </a:p>
          <a:p>
            <a:pPr lvl="0" algn="l" rtl="0">
              <a:spcBef>
                <a:spcPts val="0"/>
              </a:spcBef>
              <a:buNone/>
            </a:pPr>
            <a:r>
              <a:rPr lang="pt-BR" dirty="0">
                <a:solidFill>
                  <a:srgbClr val="000000"/>
                </a:solidFill>
              </a:rPr>
              <a:t>1-VALE/FIA Carteira Ativa II: </a:t>
            </a:r>
            <a:r>
              <a:rPr lang="pt-BR" dirty="0" err="1">
                <a:solidFill>
                  <a:srgbClr val="000000"/>
                </a:solidFill>
              </a:rPr>
              <a:t>R</a:t>
            </a:r>
            <a:r>
              <a:rPr lang="pt-BR" dirty="0">
                <a:solidFill>
                  <a:srgbClr val="000000"/>
                </a:solidFill>
              </a:rPr>
              <a:t>$ 5.609 (-27%)</a:t>
            </a:r>
          </a:p>
          <a:p>
            <a:pPr lvl="0" algn="l" rtl="0">
              <a:spcBef>
                <a:spcPts val="0"/>
              </a:spcBef>
              <a:buNone/>
            </a:pPr>
            <a:endParaRPr dirty="0">
              <a:solidFill>
                <a:srgbClr val="000000"/>
              </a:solidFill>
            </a:endParaRPr>
          </a:p>
          <a:p>
            <a:pPr lvl="0" algn="l" rtl="0">
              <a:spcBef>
                <a:spcPts val="0"/>
              </a:spcBef>
              <a:buNone/>
            </a:pPr>
            <a:r>
              <a:rPr lang="pt-BR" dirty="0">
                <a:solidFill>
                  <a:srgbClr val="000000"/>
                </a:solidFill>
              </a:rPr>
              <a:t>2-INVEPAR: </a:t>
            </a:r>
            <a:r>
              <a:rPr lang="pt-BR" dirty="0" err="1">
                <a:solidFill>
                  <a:srgbClr val="000000"/>
                </a:solidFill>
              </a:rPr>
              <a:t>R</a:t>
            </a:r>
            <a:r>
              <a:rPr lang="pt-BR" dirty="0">
                <a:solidFill>
                  <a:srgbClr val="000000"/>
                </a:solidFill>
              </a:rPr>
              <a:t>$ 2.797 (+2%)</a:t>
            </a:r>
          </a:p>
          <a:p>
            <a:pPr lvl="0" algn="l" rtl="0">
              <a:spcBef>
                <a:spcPts val="0"/>
              </a:spcBef>
              <a:buNone/>
            </a:pPr>
            <a:endParaRPr dirty="0">
              <a:solidFill>
                <a:srgbClr val="000000"/>
              </a:solidFill>
            </a:endParaRPr>
          </a:p>
          <a:p>
            <a:pPr lvl="0" algn="l" rtl="0">
              <a:spcBef>
                <a:spcPts val="0"/>
              </a:spcBef>
              <a:buNone/>
            </a:pPr>
            <a:r>
              <a:rPr lang="pt-BR" dirty="0">
                <a:solidFill>
                  <a:srgbClr val="000000"/>
                </a:solidFill>
              </a:rPr>
              <a:t>3- SETE BRASIL/FIP SONDAS: </a:t>
            </a:r>
            <a:r>
              <a:rPr lang="pt-BR" dirty="0" err="1">
                <a:solidFill>
                  <a:srgbClr val="000000"/>
                </a:solidFill>
              </a:rPr>
              <a:t>R</a:t>
            </a:r>
            <a:r>
              <a:rPr lang="pt-BR" dirty="0">
                <a:solidFill>
                  <a:srgbClr val="000000"/>
                </a:solidFill>
              </a:rPr>
              <a:t>$ 1.392 (+2%)</a:t>
            </a:r>
          </a:p>
          <a:p>
            <a:pPr rtl="0">
              <a:spcBef>
                <a:spcPts val="0"/>
              </a:spcBef>
              <a:buNone/>
            </a:pPr>
            <a:endParaRPr sz="1400" dirty="0">
              <a:solidFill>
                <a:srgbClr val="000000"/>
              </a:solidFill>
            </a:endParaRPr>
          </a:p>
          <a:p>
            <a:pPr lvl="0" algn="r" rtl="0">
              <a:spcBef>
                <a:spcPts val="0"/>
              </a:spcBef>
              <a:buNone/>
            </a:pPr>
            <a:r>
              <a:rPr lang="pt-BR" sz="1400" b="1" i="1" dirty="0">
                <a:solidFill>
                  <a:srgbClr val="000000"/>
                </a:solidFill>
              </a:rPr>
              <a:t>*Excluídos Renda Fixa e Empréstimos a Participantes</a:t>
            </a:r>
          </a:p>
        </p:txBody>
      </p:sp>
    </p:spTree>
    <p:extLst>
      <p:ext uri="{BB962C8B-B14F-4D97-AF65-F5344CB8AC3E}">
        <p14:creationId xmlns:p14="http://schemas.microsoft.com/office/powerpoint/2010/main" val="33268978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158490"/>
            <a:ext cx="7772400" cy="1546399"/>
          </a:xfrm>
          <a:prstGeom prst="rect">
            <a:avLst/>
          </a:prstGeom>
        </p:spPr>
        <p:txBody>
          <a:bodyPr lIns="91425" tIns="91425" rIns="91425" bIns="91425" anchor="b" anchorCtr="0">
            <a:noAutofit/>
          </a:bodyPr>
          <a:lstStyle/>
          <a:p>
            <a:pPr lvl="0">
              <a:spcBef>
                <a:spcPts val="0"/>
              </a:spcBef>
            </a:pPr>
            <a:r>
              <a:rPr lang="pt-BR" dirty="0">
                <a:solidFill>
                  <a:srgbClr val="000000"/>
                </a:solidFill>
              </a:rPr>
              <a:t>Principais Investimentos</a:t>
            </a:r>
            <a:endParaRPr lang="pt-BR" dirty="0"/>
          </a:p>
        </p:txBody>
      </p:sp>
      <p:sp>
        <p:nvSpPr>
          <p:cNvPr id="49" name="Shape 49"/>
          <p:cNvSpPr txBox="1">
            <a:spLocks noGrp="1"/>
          </p:cNvSpPr>
          <p:nvPr>
            <p:ph type="subTitle" idx="1"/>
          </p:nvPr>
        </p:nvSpPr>
        <p:spPr>
          <a:xfrm>
            <a:off x="203401" y="1627767"/>
            <a:ext cx="8822399" cy="4550399"/>
          </a:xfrm>
          <a:prstGeom prst="rect">
            <a:avLst/>
          </a:prstGeom>
        </p:spPr>
        <p:txBody>
          <a:bodyPr lIns="91425" tIns="91425" rIns="91425" bIns="91425" anchor="t" anchorCtr="0">
            <a:noAutofit/>
          </a:bodyPr>
          <a:lstStyle/>
          <a:p>
            <a:pPr lvl="0" rtl="0">
              <a:spcBef>
                <a:spcPts val="0"/>
              </a:spcBef>
              <a:buNone/>
            </a:pPr>
            <a:endParaRPr dirty="0">
              <a:solidFill>
                <a:srgbClr val="000000"/>
              </a:solidFill>
            </a:endParaRPr>
          </a:p>
          <a:p>
            <a:pPr lvl="0" algn="l" rtl="0">
              <a:spcBef>
                <a:spcPts val="0"/>
              </a:spcBef>
              <a:buNone/>
            </a:pPr>
            <a:r>
              <a:rPr lang="pt-BR" dirty="0">
                <a:solidFill>
                  <a:srgbClr val="000000"/>
                </a:solidFill>
              </a:rPr>
              <a:t>4-FUNDO TORRE NORTE: </a:t>
            </a:r>
            <a:r>
              <a:rPr lang="pt-BR" dirty="0" err="1">
                <a:solidFill>
                  <a:srgbClr val="000000"/>
                </a:solidFill>
              </a:rPr>
              <a:t>R</a:t>
            </a:r>
            <a:r>
              <a:rPr lang="pt-BR" dirty="0">
                <a:solidFill>
                  <a:srgbClr val="000000"/>
                </a:solidFill>
              </a:rPr>
              <a:t>$ 748 (+19%)</a:t>
            </a:r>
          </a:p>
          <a:p>
            <a:pPr lvl="0" algn="l" rtl="0">
              <a:spcBef>
                <a:spcPts val="0"/>
              </a:spcBef>
              <a:buNone/>
            </a:pPr>
            <a:endParaRPr dirty="0">
              <a:solidFill>
                <a:srgbClr val="000000"/>
              </a:solidFill>
            </a:endParaRPr>
          </a:p>
          <a:p>
            <a:pPr lvl="0" algn="l" rtl="0">
              <a:spcBef>
                <a:spcPts val="0"/>
              </a:spcBef>
              <a:buNone/>
            </a:pPr>
            <a:r>
              <a:rPr lang="pt-BR" dirty="0">
                <a:solidFill>
                  <a:srgbClr val="000000"/>
                </a:solidFill>
              </a:rPr>
              <a:t>5-JBS AÇÕES ON: </a:t>
            </a:r>
            <a:r>
              <a:rPr lang="pt-BR" dirty="0" err="1">
                <a:solidFill>
                  <a:srgbClr val="000000"/>
                </a:solidFill>
              </a:rPr>
              <a:t>R</a:t>
            </a:r>
            <a:r>
              <a:rPr lang="pt-BR" dirty="0">
                <a:solidFill>
                  <a:srgbClr val="000000"/>
                </a:solidFill>
              </a:rPr>
              <a:t>$ 694 (+28%)</a:t>
            </a:r>
          </a:p>
          <a:p>
            <a:pPr lvl="0" algn="l" rtl="0">
              <a:spcBef>
                <a:spcPts val="0"/>
              </a:spcBef>
              <a:buNone/>
            </a:pPr>
            <a:endParaRPr dirty="0">
              <a:solidFill>
                <a:srgbClr val="000000"/>
              </a:solidFill>
            </a:endParaRPr>
          </a:p>
          <a:p>
            <a:pPr lvl="0" algn="l" rtl="0">
              <a:spcBef>
                <a:spcPts val="0"/>
              </a:spcBef>
              <a:buNone/>
            </a:pPr>
            <a:r>
              <a:rPr lang="pt-BR" dirty="0">
                <a:solidFill>
                  <a:srgbClr val="000000"/>
                </a:solidFill>
              </a:rPr>
              <a:t>6-NORTE ENERGIA/B. MONTE: </a:t>
            </a:r>
            <a:r>
              <a:rPr lang="pt-BR" dirty="0" err="1">
                <a:solidFill>
                  <a:srgbClr val="000000"/>
                </a:solidFill>
              </a:rPr>
              <a:t>R</a:t>
            </a:r>
            <a:r>
              <a:rPr lang="pt-BR" dirty="0">
                <a:solidFill>
                  <a:srgbClr val="000000"/>
                </a:solidFill>
              </a:rPr>
              <a:t>$ 545 (0%)</a:t>
            </a:r>
          </a:p>
          <a:p>
            <a:pPr lvl="0" rtl="0">
              <a:spcBef>
                <a:spcPts val="0"/>
              </a:spcBef>
              <a:buNone/>
            </a:pPr>
            <a:endParaRPr dirty="0"/>
          </a:p>
        </p:txBody>
      </p:sp>
    </p:spTree>
    <p:extLst>
      <p:ext uri="{BB962C8B-B14F-4D97-AF65-F5344CB8AC3E}">
        <p14:creationId xmlns:p14="http://schemas.microsoft.com/office/powerpoint/2010/main" val="32192531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60801" y="158502"/>
            <a:ext cx="7772400" cy="1082399"/>
          </a:xfrm>
          <a:prstGeom prst="rect">
            <a:avLst/>
          </a:prstGeom>
        </p:spPr>
        <p:txBody>
          <a:bodyPr lIns="91425" tIns="91425" rIns="91425" bIns="91425" anchor="b" anchorCtr="0">
            <a:noAutofit/>
          </a:bodyPr>
          <a:lstStyle/>
          <a:p>
            <a:pPr lvl="0">
              <a:spcBef>
                <a:spcPts val="0"/>
              </a:spcBef>
            </a:pPr>
            <a:r>
              <a:rPr lang="pt-BR" dirty="0">
                <a:solidFill>
                  <a:srgbClr val="000000"/>
                </a:solidFill>
              </a:rPr>
              <a:t>Principais Investimentos</a:t>
            </a:r>
            <a:endParaRPr lang="pt-BR" dirty="0"/>
          </a:p>
        </p:txBody>
      </p:sp>
      <p:sp>
        <p:nvSpPr>
          <p:cNvPr id="55" name="Shape 55"/>
          <p:cNvSpPr txBox="1">
            <a:spLocks noGrp="1"/>
          </p:cNvSpPr>
          <p:nvPr>
            <p:ph type="subTitle" idx="1"/>
          </p:nvPr>
        </p:nvSpPr>
        <p:spPr>
          <a:xfrm>
            <a:off x="160801" y="1240901"/>
            <a:ext cx="8822399" cy="4550399"/>
          </a:xfrm>
          <a:prstGeom prst="rect">
            <a:avLst/>
          </a:prstGeom>
        </p:spPr>
        <p:txBody>
          <a:bodyPr lIns="91425" tIns="91425" rIns="91425" bIns="91425" anchor="t" anchorCtr="0">
            <a:noAutofit/>
          </a:bodyPr>
          <a:lstStyle/>
          <a:p>
            <a:pPr lvl="0" rtl="0">
              <a:spcBef>
                <a:spcPts val="0"/>
              </a:spcBef>
              <a:buNone/>
            </a:pPr>
            <a:endParaRPr sz="2400" dirty="0">
              <a:solidFill>
                <a:srgbClr val="000000"/>
              </a:solidFill>
            </a:endParaRPr>
          </a:p>
          <a:p>
            <a:pPr algn="l" rtl="0">
              <a:spcBef>
                <a:spcPts val="0"/>
              </a:spcBef>
              <a:buNone/>
            </a:pPr>
            <a:r>
              <a:rPr lang="pt-BR" dirty="0">
                <a:solidFill>
                  <a:srgbClr val="000000"/>
                </a:solidFill>
              </a:rPr>
              <a:t>7-E. CELULOSE/FIP FLOREST.: </a:t>
            </a:r>
            <a:r>
              <a:rPr lang="pt-BR" dirty="0" err="1">
                <a:solidFill>
                  <a:srgbClr val="000000"/>
                </a:solidFill>
              </a:rPr>
              <a:t>R</a:t>
            </a:r>
            <a:r>
              <a:rPr lang="pt-BR" dirty="0">
                <a:solidFill>
                  <a:srgbClr val="000000"/>
                </a:solidFill>
              </a:rPr>
              <a:t>$ 550,9 (+43%)</a:t>
            </a:r>
          </a:p>
          <a:p>
            <a:pPr algn="l" rtl="0">
              <a:spcBef>
                <a:spcPts val="0"/>
              </a:spcBef>
              <a:buNone/>
            </a:pPr>
            <a:endParaRPr dirty="0">
              <a:solidFill>
                <a:srgbClr val="000000"/>
              </a:solidFill>
            </a:endParaRPr>
          </a:p>
          <a:p>
            <a:pPr lvl="0" algn="l" rtl="0">
              <a:spcBef>
                <a:spcPts val="0"/>
              </a:spcBef>
              <a:buNone/>
            </a:pPr>
            <a:r>
              <a:rPr lang="pt-BR" dirty="0">
                <a:solidFill>
                  <a:srgbClr val="000000"/>
                </a:solidFill>
              </a:rPr>
              <a:t>8-HOTEL RENAISSANCE: </a:t>
            </a:r>
            <a:r>
              <a:rPr lang="pt-BR" dirty="0" err="1">
                <a:solidFill>
                  <a:srgbClr val="000000"/>
                </a:solidFill>
              </a:rPr>
              <a:t>R</a:t>
            </a:r>
            <a:r>
              <a:rPr lang="pt-BR" dirty="0">
                <a:solidFill>
                  <a:srgbClr val="000000"/>
                </a:solidFill>
              </a:rPr>
              <a:t>$ 494,5 (+9%)</a:t>
            </a:r>
          </a:p>
          <a:p>
            <a:pPr lvl="0" algn="l" rtl="0">
              <a:spcBef>
                <a:spcPts val="0"/>
              </a:spcBef>
              <a:buNone/>
            </a:pPr>
            <a:endParaRPr dirty="0">
              <a:solidFill>
                <a:srgbClr val="000000"/>
              </a:solidFill>
            </a:endParaRPr>
          </a:p>
          <a:p>
            <a:pPr algn="l" rtl="0">
              <a:spcBef>
                <a:spcPts val="0"/>
              </a:spcBef>
              <a:buNone/>
            </a:pPr>
            <a:r>
              <a:rPr lang="pt-BR" dirty="0">
                <a:solidFill>
                  <a:srgbClr val="000000"/>
                </a:solidFill>
              </a:rPr>
              <a:t>9-ODEBRECHT UT/FIP OP IND.: </a:t>
            </a:r>
            <a:r>
              <a:rPr lang="pt-BR" dirty="0" err="1">
                <a:solidFill>
                  <a:srgbClr val="000000"/>
                </a:solidFill>
              </a:rPr>
              <a:t>R</a:t>
            </a:r>
            <a:r>
              <a:rPr lang="pt-BR" dirty="0">
                <a:solidFill>
                  <a:srgbClr val="000000"/>
                </a:solidFill>
              </a:rPr>
              <a:t>$ 426,8 (+37) </a:t>
            </a:r>
          </a:p>
          <a:p>
            <a:pPr algn="l" rtl="0">
              <a:spcBef>
                <a:spcPts val="0"/>
              </a:spcBef>
              <a:buNone/>
            </a:pPr>
            <a:endParaRPr dirty="0">
              <a:solidFill>
                <a:srgbClr val="000000"/>
              </a:solidFill>
            </a:endParaRPr>
          </a:p>
          <a:p>
            <a:pPr algn="l" rtl="0">
              <a:spcBef>
                <a:spcPts val="0"/>
              </a:spcBef>
              <a:buNone/>
            </a:pPr>
            <a:r>
              <a:rPr lang="pt-BR" dirty="0">
                <a:solidFill>
                  <a:srgbClr val="000000"/>
                </a:solidFill>
              </a:rPr>
              <a:t>10-ED. SP HEADQUARTERS: </a:t>
            </a:r>
            <a:r>
              <a:rPr lang="pt-BR" dirty="0" err="1">
                <a:solidFill>
                  <a:srgbClr val="000000"/>
                </a:solidFill>
              </a:rPr>
              <a:t>R</a:t>
            </a:r>
            <a:r>
              <a:rPr lang="pt-BR" dirty="0">
                <a:solidFill>
                  <a:srgbClr val="000000"/>
                </a:solidFill>
              </a:rPr>
              <a:t>$ 395,6 (+1,5%)</a:t>
            </a:r>
          </a:p>
          <a:p>
            <a:pPr algn="l" rtl="0">
              <a:spcBef>
                <a:spcPts val="0"/>
              </a:spcBef>
              <a:buNone/>
            </a:pPr>
            <a:endParaRPr dirty="0"/>
          </a:p>
          <a:p>
            <a:pPr lvl="0" rtl="0">
              <a:spcBef>
                <a:spcPts val="0"/>
              </a:spcBef>
              <a:buNone/>
            </a:pPr>
            <a:r>
              <a:rPr lang="pt-BR" dirty="0"/>
              <a:t>10-</a:t>
            </a:r>
          </a:p>
        </p:txBody>
      </p:sp>
    </p:spTree>
    <p:extLst>
      <p:ext uri="{BB962C8B-B14F-4D97-AF65-F5344CB8AC3E}">
        <p14:creationId xmlns:p14="http://schemas.microsoft.com/office/powerpoint/2010/main" val="15991490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60801" y="158497"/>
            <a:ext cx="7772400" cy="1082399"/>
          </a:xfrm>
          <a:prstGeom prst="rect">
            <a:avLst/>
          </a:prstGeom>
        </p:spPr>
        <p:txBody>
          <a:bodyPr lIns="91425" tIns="91425" rIns="91425" bIns="91425" anchor="b" anchorCtr="0">
            <a:noAutofit/>
          </a:bodyPr>
          <a:lstStyle/>
          <a:p>
            <a:pPr lvl="0">
              <a:spcBef>
                <a:spcPts val="0"/>
              </a:spcBef>
            </a:pPr>
            <a:r>
              <a:rPr lang="pt-BR" dirty="0">
                <a:solidFill>
                  <a:srgbClr val="000000"/>
                </a:solidFill>
              </a:rPr>
              <a:t>Principais Investimentos</a:t>
            </a:r>
            <a:endParaRPr lang="pt-BR" dirty="0"/>
          </a:p>
        </p:txBody>
      </p:sp>
      <p:sp>
        <p:nvSpPr>
          <p:cNvPr id="55" name="Shape 55"/>
          <p:cNvSpPr txBox="1">
            <a:spLocks noGrp="1"/>
          </p:cNvSpPr>
          <p:nvPr>
            <p:ph type="subTitle" idx="1"/>
          </p:nvPr>
        </p:nvSpPr>
        <p:spPr>
          <a:xfrm>
            <a:off x="160801" y="1240901"/>
            <a:ext cx="8822399" cy="4550399"/>
          </a:xfrm>
          <a:prstGeom prst="rect">
            <a:avLst/>
          </a:prstGeom>
        </p:spPr>
        <p:txBody>
          <a:bodyPr lIns="91425" tIns="91425" rIns="91425" bIns="91425" anchor="t" anchorCtr="0">
            <a:noAutofit/>
          </a:bodyPr>
          <a:lstStyle/>
          <a:p>
            <a:pPr lvl="0" rtl="0">
              <a:spcBef>
                <a:spcPts val="0"/>
              </a:spcBef>
              <a:buNone/>
            </a:pPr>
            <a:endParaRPr lang="pt-BR" dirty="0" smtClean="0">
              <a:solidFill>
                <a:srgbClr val="000000"/>
              </a:solidFill>
            </a:endParaRPr>
          </a:p>
          <a:p>
            <a:pPr lvl="0" rtl="0">
              <a:spcBef>
                <a:spcPts val="0"/>
              </a:spcBef>
              <a:buNone/>
            </a:pPr>
            <a:r>
              <a:rPr lang="pt-BR" dirty="0" smtClean="0">
                <a:solidFill>
                  <a:srgbClr val="000000"/>
                </a:solidFill>
              </a:rPr>
              <a:t>Visão Geral:</a:t>
            </a:r>
            <a:endParaRPr lang="pt-BR" dirty="0">
              <a:solidFill>
                <a:srgbClr val="000000"/>
              </a:solidFill>
            </a:endParaRPr>
          </a:p>
          <a:p>
            <a:pPr lvl="0" rtl="0">
              <a:spcBef>
                <a:spcPts val="0"/>
              </a:spcBef>
              <a:buNone/>
            </a:pPr>
            <a:endParaRPr lang="x-none" sz="3200" dirty="0" smtClean="0">
              <a:solidFill>
                <a:srgbClr val="000000"/>
              </a:solidFill>
            </a:endParaRPr>
          </a:p>
          <a:p>
            <a:pPr lvl="0" rtl="0">
              <a:spcBef>
                <a:spcPts val="0"/>
              </a:spcBef>
              <a:buNone/>
            </a:pPr>
            <a:r>
              <a:rPr lang="x-none" sz="3200" dirty="0">
                <a:solidFill>
                  <a:srgbClr val="000000"/>
                </a:solidFill>
              </a:rPr>
              <a:t>C</a:t>
            </a:r>
            <a:r>
              <a:rPr lang="x-none" sz="3200" dirty="0" smtClean="0">
                <a:solidFill>
                  <a:srgbClr val="000000"/>
                </a:solidFill>
              </a:rPr>
              <a:t>oncentração Total: R$ 13,65 bilhões </a:t>
            </a:r>
          </a:p>
          <a:p>
            <a:pPr lvl="0" rtl="0">
              <a:spcBef>
                <a:spcPts val="0"/>
              </a:spcBef>
              <a:buNone/>
            </a:pPr>
            <a:endParaRPr lang="x-none" sz="3200" dirty="0" smtClean="0">
              <a:solidFill>
                <a:srgbClr val="000000"/>
              </a:solidFill>
            </a:endParaRPr>
          </a:p>
          <a:p>
            <a:pPr lvl="0" rtl="0">
              <a:spcBef>
                <a:spcPts val="0"/>
              </a:spcBef>
              <a:buNone/>
            </a:pPr>
            <a:r>
              <a:rPr lang="x-none" sz="3200" dirty="0" smtClean="0">
                <a:solidFill>
                  <a:srgbClr val="000000"/>
                </a:solidFill>
              </a:rPr>
              <a:t>Proporção Total: 24,1% do Ativo (R$ 56,6 bi) </a:t>
            </a:r>
            <a:endParaRPr sz="3200" dirty="0">
              <a:solidFill>
                <a:srgbClr val="000000"/>
              </a:solidFill>
            </a:endParaRPr>
          </a:p>
          <a:p>
            <a:pPr algn="l" rtl="0">
              <a:spcBef>
                <a:spcPts val="0"/>
              </a:spcBef>
              <a:buNone/>
            </a:pPr>
            <a:endParaRPr dirty="0"/>
          </a:p>
        </p:txBody>
      </p:sp>
    </p:spTree>
    <p:extLst>
      <p:ext uri="{BB962C8B-B14F-4D97-AF65-F5344CB8AC3E}">
        <p14:creationId xmlns:p14="http://schemas.microsoft.com/office/powerpoint/2010/main" val="37286069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upo 4"/>
          <p:cNvGrpSpPr>
            <a:grpSpLocks/>
          </p:cNvGrpSpPr>
          <p:nvPr/>
        </p:nvGrpSpPr>
        <p:grpSpPr bwMode="auto">
          <a:xfrm>
            <a:off x="884238" y="2008188"/>
            <a:ext cx="7935912" cy="3562350"/>
            <a:chOff x="827584" y="1556793"/>
            <a:chExt cx="8064896" cy="3561296"/>
          </a:xfrm>
        </p:grpSpPr>
        <p:sp>
          <p:nvSpPr>
            <p:cNvPr id="6" name="Forma livre 5"/>
            <p:cNvSpPr/>
            <p:nvPr/>
          </p:nvSpPr>
          <p:spPr>
            <a:xfrm rot="10800000">
              <a:off x="1619715"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80" rIns="239393" bIns="30479"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7" name="Forma livre 6"/>
            <p:cNvSpPr/>
            <p:nvPr/>
          </p:nvSpPr>
          <p:spPr>
            <a:xfrm>
              <a:off x="1721353" y="1947202"/>
              <a:ext cx="90345" cy="144419"/>
            </a:xfrm>
            <a:custGeom>
              <a:avLst/>
              <a:gdLst/>
              <a:ahLst/>
              <a:cxnLst/>
              <a:rect l="0" t="0" r="0" b="0"/>
              <a:pathLst>
                <a:path>
                  <a:moveTo>
                    <a:pt x="45720" y="0"/>
                  </a:moveTo>
                  <a:lnTo>
                    <a:pt x="45720" y="144559"/>
                  </a:lnTo>
                  <a:lnTo>
                    <a:pt x="123188" y="144559"/>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orma livre 7"/>
            <p:cNvSpPr/>
            <p:nvPr/>
          </p:nvSpPr>
          <p:spPr>
            <a:xfrm>
              <a:off x="1843964" y="1991639"/>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9" name="Forma livre 8"/>
            <p:cNvSpPr/>
            <p:nvPr/>
          </p:nvSpPr>
          <p:spPr>
            <a:xfrm>
              <a:off x="1721353" y="1947202"/>
              <a:ext cx="90345"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orma livre 9"/>
            <p:cNvSpPr/>
            <p:nvPr/>
          </p:nvSpPr>
          <p:spPr>
            <a:xfrm>
              <a:off x="1843964" y="2236042"/>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11" name="Forma livre 10"/>
            <p:cNvSpPr/>
            <p:nvPr/>
          </p:nvSpPr>
          <p:spPr>
            <a:xfrm>
              <a:off x="1721353" y="1947202"/>
              <a:ext cx="90345"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vre 11"/>
            <p:cNvSpPr/>
            <p:nvPr/>
          </p:nvSpPr>
          <p:spPr>
            <a:xfrm>
              <a:off x="1843964" y="2480445"/>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19" name="Forma livre 18"/>
            <p:cNvSpPr/>
            <p:nvPr/>
          </p:nvSpPr>
          <p:spPr>
            <a:xfrm rot="10800000">
              <a:off x="2356994"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80" rIns="239393" bIns="30479"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20" name="Forma livre 19"/>
            <p:cNvSpPr/>
            <p:nvPr/>
          </p:nvSpPr>
          <p:spPr>
            <a:xfrm>
              <a:off x="2529617" y="1947202"/>
              <a:ext cx="90345"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orma livre 20"/>
            <p:cNvSpPr/>
            <p:nvPr/>
          </p:nvSpPr>
          <p:spPr>
            <a:xfrm>
              <a:off x="2652228" y="1991639"/>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22" name="Forma livre 21"/>
            <p:cNvSpPr/>
            <p:nvPr/>
          </p:nvSpPr>
          <p:spPr>
            <a:xfrm>
              <a:off x="2529617" y="1947202"/>
              <a:ext cx="90345"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orma livre 22"/>
            <p:cNvSpPr/>
            <p:nvPr/>
          </p:nvSpPr>
          <p:spPr>
            <a:xfrm>
              <a:off x="2652228" y="2236042"/>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24" name="Forma livre 23"/>
            <p:cNvSpPr/>
            <p:nvPr/>
          </p:nvSpPr>
          <p:spPr>
            <a:xfrm>
              <a:off x="2529617" y="1947202"/>
              <a:ext cx="90345"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orma livre 24"/>
            <p:cNvSpPr/>
            <p:nvPr/>
          </p:nvSpPr>
          <p:spPr>
            <a:xfrm>
              <a:off x="2652228" y="2480445"/>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26" name="Forma livre 25"/>
            <p:cNvSpPr/>
            <p:nvPr/>
          </p:nvSpPr>
          <p:spPr>
            <a:xfrm>
              <a:off x="2529617" y="1947202"/>
              <a:ext cx="90345" cy="876041"/>
            </a:xfrm>
            <a:custGeom>
              <a:avLst/>
              <a:gdLst/>
              <a:ahLst/>
              <a:cxnLst/>
              <a:rect l="0" t="0" r="0" b="0"/>
              <a:pathLst>
                <a:path>
                  <a:moveTo>
                    <a:pt x="45720" y="0"/>
                  </a:moveTo>
                  <a:lnTo>
                    <a:pt x="45720" y="876390"/>
                  </a:lnTo>
                  <a:lnTo>
                    <a:pt x="123188" y="8763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orma livre 26"/>
            <p:cNvSpPr/>
            <p:nvPr/>
          </p:nvSpPr>
          <p:spPr>
            <a:xfrm>
              <a:off x="2652228" y="2723260"/>
              <a:ext cx="317821"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28" name="Forma livre 27"/>
            <p:cNvSpPr/>
            <p:nvPr/>
          </p:nvSpPr>
          <p:spPr>
            <a:xfrm>
              <a:off x="2529617" y="1947202"/>
              <a:ext cx="90345" cy="1120443"/>
            </a:xfrm>
            <a:custGeom>
              <a:avLst/>
              <a:gdLst/>
              <a:ahLst/>
              <a:cxnLst/>
              <a:rect l="0" t="0" r="0" b="0"/>
              <a:pathLst>
                <a:path>
                  <a:moveTo>
                    <a:pt x="45720" y="0"/>
                  </a:moveTo>
                  <a:lnTo>
                    <a:pt x="45720" y="1120333"/>
                  </a:lnTo>
                  <a:lnTo>
                    <a:pt x="123188" y="112033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orma livre 28"/>
            <p:cNvSpPr/>
            <p:nvPr/>
          </p:nvSpPr>
          <p:spPr>
            <a:xfrm>
              <a:off x="2652228" y="2967662"/>
              <a:ext cx="317821"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5</a:t>
              </a:r>
            </a:p>
          </p:txBody>
        </p:sp>
        <p:sp>
          <p:nvSpPr>
            <p:cNvPr id="30" name="Forma livre 29"/>
            <p:cNvSpPr/>
            <p:nvPr/>
          </p:nvSpPr>
          <p:spPr>
            <a:xfrm>
              <a:off x="2529617" y="1947202"/>
              <a:ext cx="90345" cy="1363259"/>
            </a:xfrm>
            <a:custGeom>
              <a:avLst/>
              <a:gdLst/>
              <a:ahLst/>
              <a:cxnLst/>
              <a:rect l="0" t="0" r="0" b="0"/>
              <a:pathLst>
                <a:path>
                  <a:moveTo>
                    <a:pt x="45720" y="0"/>
                  </a:moveTo>
                  <a:lnTo>
                    <a:pt x="45720" y="1364277"/>
                  </a:lnTo>
                  <a:lnTo>
                    <a:pt x="123188" y="13642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orma livre 30"/>
            <p:cNvSpPr/>
            <p:nvPr/>
          </p:nvSpPr>
          <p:spPr>
            <a:xfrm>
              <a:off x="2652228" y="3212065"/>
              <a:ext cx="317821"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6</a:t>
              </a:r>
            </a:p>
          </p:txBody>
        </p:sp>
        <p:sp>
          <p:nvSpPr>
            <p:cNvPr id="32" name="Forma livre 31"/>
            <p:cNvSpPr/>
            <p:nvPr/>
          </p:nvSpPr>
          <p:spPr>
            <a:xfrm>
              <a:off x="2529617" y="1947202"/>
              <a:ext cx="90345" cy="1607661"/>
            </a:xfrm>
            <a:custGeom>
              <a:avLst/>
              <a:gdLst/>
              <a:ahLst/>
              <a:cxnLst/>
              <a:rect l="0" t="0" r="0" b="0"/>
              <a:pathLst>
                <a:path>
                  <a:moveTo>
                    <a:pt x="45720" y="0"/>
                  </a:moveTo>
                  <a:lnTo>
                    <a:pt x="45720" y="1608221"/>
                  </a:lnTo>
                  <a:lnTo>
                    <a:pt x="123188" y="16082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orma livre 32"/>
            <p:cNvSpPr/>
            <p:nvPr/>
          </p:nvSpPr>
          <p:spPr>
            <a:xfrm>
              <a:off x="2652228" y="3454881"/>
              <a:ext cx="317821"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7</a:t>
              </a:r>
            </a:p>
          </p:txBody>
        </p:sp>
        <p:sp>
          <p:nvSpPr>
            <p:cNvPr id="34" name="Forma livre 33"/>
            <p:cNvSpPr/>
            <p:nvPr/>
          </p:nvSpPr>
          <p:spPr>
            <a:xfrm>
              <a:off x="2529617" y="1947202"/>
              <a:ext cx="90345" cy="1852064"/>
            </a:xfrm>
            <a:custGeom>
              <a:avLst/>
              <a:gdLst/>
              <a:ahLst/>
              <a:cxnLst/>
              <a:rect l="0" t="0" r="0" b="0"/>
              <a:pathLst>
                <a:path>
                  <a:moveTo>
                    <a:pt x="45720" y="0"/>
                  </a:moveTo>
                  <a:lnTo>
                    <a:pt x="45720" y="1852165"/>
                  </a:lnTo>
                  <a:lnTo>
                    <a:pt x="123188" y="18521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Forma livre 34"/>
            <p:cNvSpPr/>
            <p:nvPr/>
          </p:nvSpPr>
          <p:spPr>
            <a:xfrm>
              <a:off x="2652228" y="3699284"/>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8</a:t>
              </a:r>
            </a:p>
          </p:txBody>
        </p:sp>
        <p:sp>
          <p:nvSpPr>
            <p:cNvPr id="36" name="Forma livre 35"/>
            <p:cNvSpPr/>
            <p:nvPr/>
          </p:nvSpPr>
          <p:spPr>
            <a:xfrm>
              <a:off x="2529617" y="1947202"/>
              <a:ext cx="90345" cy="2096467"/>
            </a:xfrm>
            <a:custGeom>
              <a:avLst/>
              <a:gdLst/>
              <a:ahLst/>
              <a:cxnLst/>
              <a:rect l="0" t="0" r="0" b="0"/>
              <a:pathLst>
                <a:path>
                  <a:moveTo>
                    <a:pt x="45720" y="0"/>
                  </a:moveTo>
                  <a:lnTo>
                    <a:pt x="45720" y="2096108"/>
                  </a:lnTo>
                  <a:lnTo>
                    <a:pt x="123188" y="2096108"/>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Forma livre 36"/>
            <p:cNvSpPr/>
            <p:nvPr/>
          </p:nvSpPr>
          <p:spPr>
            <a:xfrm>
              <a:off x="2652228" y="3943687"/>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9</a:t>
              </a:r>
            </a:p>
          </p:txBody>
        </p:sp>
        <p:sp>
          <p:nvSpPr>
            <p:cNvPr id="38" name="Forma livre 37"/>
            <p:cNvSpPr/>
            <p:nvPr/>
          </p:nvSpPr>
          <p:spPr>
            <a:xfrm rot="10800000">
              <a:off x="3095887"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39" name="Forma livre 38"/>
            <p:cNvSpPr/>
            <p:nvPr/>
          </p:nvSpPr>
          <p:spPr>
            <a:xfrm>
              <a:off x="3266897" y="1947202"/>
              <a:ext cx="91958"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orma livre 39"/>
            <p:cNvSpPr/>
            <p:nvPr/>
          </p:nvSpPr>
          <p:spPr>
            <a:xfrm>
              <a:off x="3389508" y="1991639"/>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41" name="Forma livre 40"/>
            <p:cNvSpPr/>
            <p:nvPr/>
          </p:nvSpPr>
          <p:spPr>
            <a:xfrm>
              <a:off x="3266897" y="1947202"/>
              <a:ext cx="91958"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orma livre 41"/>
            <p:cNvSpPr/>
            <p:nvPr/>
          </p:nvSpPr>
          <p:spPr>
            <a:xfrm>
              <a:off x="3389508" y="2236042"/>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43" name="Forma livre 42"/>
            <p:cNvSpPr/>
            <p:nvPr/>
          </p:nvSpPr>
          <p:spPr>
            <a:xfrm>
              <a:off x="3266897" y="1947202"/>
              <a:ext cx="91958"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orma livre 43"/>
            <p:cNvSpPr/>
            <p:nvPr/>
          </p:nvSpPr>
          <p:spPr>
            <a:xfrm>
              <a:off x="3389508" y="2480445"/>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45" name="Forma livre 44"/>
            <p:cNvSpPr/>
            <p:nvPr/>
          </p:nvSpPr>
          <p:spPr>
            <a:xfrm>
              <a:off x="3266897" y="1947202"/>
              <a:ext cx="91958" cy="876041"/>
            </a:xfrm>
            <a:custGeom>
              <a:avLst/>
              <a:gdLst/>
              <a:ahLst/>
              <a:cxnLst/>
              <a:rect l="0" t="0" r="0" b="0"/>
              <a:pathLst>
                <a:path>
                  <a:moveTo>
                    <a:pt x="45720" y="0"/>
                  </a:moveTo>
                  <a:lnTo>
                    <a:pt x="45720" y="876390"/>
                  </a:lnTo>
                  <a:lnTo>
                    <a:pt x="123188" y="8763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Forma livre 45"/>
            <p:cNvSpPr/>
            <p:nvPr/>
          </p:nvSpPr>
          <p:spPr>
            <a:xfrm>
              <a:off x="3389508" y="2723260"/>
              <a:ext cx="317820"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47" name="Forma livre 46"/>
            <p:cNvSpPr/>
            <p:nvPr/>
          </p:nvSpPr>
          <p:spPr>
            <a:xfrm>
              <a:off x="3266897" y="1947202"/>
              <a:ext cx="91958" cy="1120443"/>
            </a:xfrm>
            <a:custGeom>
              <a:avLst/>
              <a:gdLst/>
              <a:ahLst/>
              <a:cxnLst/>
              <a:rect l="0" t="0" r="0" b="0"/>
              <a:pathLst>
                <a:path>
                  <a:moveTo>
                    <a:pt x="45720" y="0"/>
                  </a:moveTo>
                  <a:lnTo>
                    <a:pt x="45720" y="1120333"/>
                  </a:lnTo>
                  <a:lnTo>
                    <a:pt x="123188" y="1120333"/>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Forma livre 47"/>
            <p:cNvSpPr/>
            <p:nvPr/>
          </p:nvSpPr>
          <p:spPr>
            <a:xfrm>
              <a:off x="3389508" y="2967662"/>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5</a:t>
              </a:r>
            </a:p>
          </p:txBody>
        </p:sp>
        <p:sp>
          <p:nvSpPr>
            <p:cNvPr id="49" name="Forma livre 48"/>
            <p:cNvSpPr/>
            <p:nvPr/>
          </p:nvSpPr>
          <p:spPr>
            <a:xfrm rot="10800000">
              <a:off x="3817032"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50" name="Forma livre 49"/>
            <p:cNvSpPr/>
            <p:nvPr/>
          </p:nvSpPr>
          <p:spPr>
            <a:xfrm>
              <a:off x="3942870" y="1947202"/>
              <a:ext cx="91959" cy="134897"/>
            </a:xfrm>
            <a:custGeom>
              <a:avLst/>
              <a:gdLst/>
              <a:ahLst/>
              <a:cxnLst/>
              <a:rect l="0" t="0" r="0" b="0"/>
              <a:pathLst>
                <a:path>
                  <a:moveTo>
                    <a:pt x="45720" y="0"/>
                  </a:moveTo>
                  <a:lnTo>
                    <a:pt x="45720" y="135524"/>
                  </a:lnTo>
                  <a:lnTo>
                    <a:pt x="123188" y="13552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1" name="Forma livre 50"/>
            <p:cNvSpPr/>
            <p:nvPr/>
          </p:nvSpPr>
          <p:spPr>
            <a:xfrm>
              <a:off x="4067094" y="1991639"/>
              <a:ext cx="288781" cy="180921"/>
            </a:xfrm>
            <a:custGeom>
              <a:avLst/>
              <a:gdLst>
                <a:gd name="connsiteX0" fmla="*/ 0 w 289118"/>
                <a:gd name="connsiteY0" fmla="*/ 18070 h 180699"/>
                <a:gd name="connsiteX1" fmla="*/ 5293 w 289118"/>
                <a:gd name="connsiteY1" fmla="*/ 5293 h 180699"/>
                <a:gd name="connsiteX2" fmla="*/ 18070 w 289118"/>
                <a:gd name="connsiteY2" fmla="*/ 0 h 180699"/>
                <a:gd name="connsiteX3" fmla="*/ 271048 w 289118"/>
                <a:gd name="connsiteY3" fmla="*/ 0 h 180699"/>
                <a:gd name="connsiteX4" fmla="*/ 283825 w 289118"/>
                <a:gd name="connsiteY4" fmla="*/ 5293 h 180699"/>
                <a:gd name="connsiteX5" fmla="*/ 289118 w 289118"/>
                <a:gd name="connsiteY5" fmla="*/ 18070 h 180699"/>
                <a:gd name="connsiteX6" fmla="*/ 289118 w 289118"/>
                <a:gd name="connsiteY6" fmla="*/ 162629 h 180699"/>
                <a:gd name="connsiteX7" fmla="*/ 283825 w 289118"/>
                <a:gd name="connsiteY7" fmla="*/ 175406 h 180699"/>
                <a:gd name="connsiteX8" fmla="*/ 271048 w 289118"/>
                <a:gd name="connsiteY8" fmla="*/ 180699 h 180699"/>
                <a:gd name="connsiteX9" fmla="*/ 18070 w 289118"/>
                <a:gd name="connsiteY9" fmla="*/ 180699 h 180699"/>
                <a:gd name="connsiteX10" fmla="*/ 5293 w 289118"/>
                <a:gd name="connsiteY10" fmla="*/ 175406 h 180699"/>
                <a:gd name="connsiteX11" fmla="*/ 0 w 289118"/>
                <a:gd name="connsiteY11" fmla="*/ 162629 h 180699"/>
                <a:gd name="connsiteX12" fmla="*/ 0 w 289118"/>
                <a:gd name="connsiteY12" fmla="*/ 18070 h 1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118" h="180699">
                  <a:moveTo>
                    <a:pt x="0" y="18070"/>
                  </a:moveTo>
                  <a:cubicBezTo>
                    <a:pt x="0" y="13278"/>
                    <a:pt x="1904" y="8681"/>
                    <a:pt x="5293" y="5293"/>
                  </a:cubicBezTo>
                  <a:cubicBezTo>
                    <a:pt x="8682" y="1904"/>
                    <a:pt x="13278" y="0"/>
                    <a:pt x="18070" y="0"/>
                  </a:cubicBezTo>
                  <a:lnTo>
                    <a:pt x="271048" y="0"/>
                  </a:lnTo>
                  <a:cubicBezTo>
                    <a:pt x="275840" y="0"/>
                    <a:pt x="280437" y="1904"/>
                    <a:pt x="283825" y="5293"/>
                  </a:cubicBezTo>
                  <a:cubicBezTo>
                    <a:pt x="287214" y="8682"/>
                    <a:pt x="289118" y="13278"/>
                    <a:pt x="289118" y="18070"/>
                  </a:cubicBezTo>
                  <a:lnTo>
                    <a:pt x="289118" y="162629"/>
                  </a:lnTo>
                  <a:cubicBezTo>
                    <a:pt x="289118" y="167421"/>
                    <a:pt x="287214" y="172018"/>
                    <a:pt x="283825" y="175406"/>
                  </a:cubicBezTo>
                  <a:cubicBezTo>
                    <a:pt x="280436" y="178795"/>
                    <a:pt x="275840" y="180699"/>
                    <a:pt x="271048" y="180699"/>
                  </a:cubicBezTo>
                  <a:lnTo>
                    <a:pt x="18070" y="180699"/>
                  </a:lnTo>
                  <a:cubicBezTo>
                    <a:pt x="13278" y="180699"/>
                    <a:pt x="8681" y="178795"/>
                    <a:pt x="5293" y="175406"/>
                  </a:cubicBezTo>
                  <a:cubicBezTo>
                    <a:pt x="1904" y="172017"/>
                    <a:pt x="0" y="167421"/>
                    <a:pt x="0" y="162629"/>
                  </a:cubicBezTo>
                  <a:lnTo>
                    <a:pt x="0" y="18070"/>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342" tIns="17992" rIns="24342" bIns="17992" spcCol="1270" anchor="ctr"/>
            <a:lstStyle/>
            <a:p>
              <a:pPr algn="ctr" defTabSz="444500">
                <a:lnSpc>
                  <a:spcPct val="90000"/>
                </a:lnSpc>
                <a:spcAft>
                  <a:spcPct val="35000"/>
                </a:spcAft>
                <a:defRPr/>
              </a:pPr>
              <a:r>
                <a:rPr lang="pt-BR" sz="1000" dirty="0"/>
                <a:t>1</a:t>
              </a:r>
            </a:p>
          </p:txBody>
        </p:sp>
        <p:sp>
          <p:nvSpPr>
            <p:cNvPr id="52" name="Forma livre 51"/>
            <p:cNvSpPr/>
            <p:nvPr/>
          </p:nvSpPr>
          <p:spPr>
            <a:xfrm>
              <a:off x="3942870" y="1947202"/>
              <a:ext cx="91959" cy="360255"/>
            </a:xfrm>
            <a:custGeom>
              <a:avLst/>
              <a:gdLst/>
              <a:ahLst/>
              <a:cxnLst/>
              <a:rect l="0" t="0" r="0" b="0"/>
              <a:pathLst>
                <a:path>
                  <a:moveTo>
                    <a:pt x="45720" y="0"/>
                  </a:moveTo>
                  <a:lnTo>
                    <a:pt x="45720" y="361398"/>
                  </a:lnTo>
                  <a:lnTo>
                    <a:pt x="123188" y="3613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orma livre 52"/>
            <p:cNvSpPr/>
            <p:nvPr/>
          </p:nvSpPr>
          <p:spPr>
            <a:xfrm>
              <a:off x="4067094" y="2218584"/>
              <a:ext cx="288781" cy="179335"/>
            </a:xfrm>
            <a:custGeom>
              <a:avLst/>
              <a:gdLst>
                <a:gd name="connsiteX0" fmla="*/ 0 w 289118"/>
                <a:gd name="connsiteY0" fmla="*/ 18070 h 180699"/>
                <a:gd name="connsiteX1" fmla="*/ 5293 w 289118"/>
                <a:gd name="connsiteY1" fmla="*/ 5293 h 180699"/>
                <a:gd name="connsiteX2" fmla="*/ 18070 w 289118"/>
                <a:gd name="connsiteY2" fmla="*/ 0 h 180699"/>
                <a:gd name="connsiteX3" fmla="*/ 271048 w 289118"/>
                <a:gd name="connsiteY3" fmla="*/ 0 h 180699"/>
                <a:gd name="connsiteX4" fmla="*/ 283825 w 289118"/>
                <a:gd name="connsiteY4" fmla="*/ 5293 h 180699"/>
                <a:gd name="connsiteX5" fmla="*/ 289118 w 289118"/>
                <a:gd name="connsiteY5" fmla="*/ 18070 h 180699"/>
                <a:gd name="connsiteX6" fmla="*/ 289118 w 289118"/>
                <a:gd name="connsiteY6" fmla="*/ 162629 h 180699"/>
                <a:gd name="connsiteX7" fmla="*/ 283825 w 289118"/>
                <a:gd name="connsiteY7" fmla="*/ 175406 h 180699"/>
                <a:gd name="connsiteX8" fmla="*/ 271048 w 289118"/>
                <a:gd name="connsiteY8" fmla="*/ 180699 h 180699"/>
                <a:gd name="connsiteX9" fmla="*/ 18070 w 289118"/>
                <a:gd name="connsiteY9" fmla="*/ 180699 h 180699"/>
                <a:gd name="connsiteX10" fmla="*/ 5293 w 289118"/>
                <a:gd name="connsiteY10" fmla="*/ 175406 h 180699"/>
                <a:gd name="connsiteX11" fmla="*/ 0 w 289118"/>
                <a:gd name="connsiteY11" fmla="*/ 162629 h 180699"/>
                <a:gd name="connsiteX12" fmla="*/ 0 w 289118"/>
                <a:gd name="connsiteY12" fmla="*/ 18070 h 1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118" h="180699">
                  <a:moveTo>
                    <a:pt x="0" y="18070"/>
                  </a:moveTo>
                  <a:cubicBezTo>
                    <a:pt x="0" y="13278"/>
                    <a:pt x="1904" y="8681"/>
                    <a:pt x="5293" y="5293"/>
                  </a:cubicBezTo>
                  <a:cubicBezTo>
                    <a:pt x="8682" y="1904"/>
                    <a:pt x="13278" y="0"/>
                    <a:pt x="18070" y="0"/>
                  </a:cubicBezTo>
                  <a:lnTo>
                    <a:pt x="271048" y="0"/>
                  </a:lnTo>
                  <a:cubicBezTo>
                    <a:pt x="275840" y="0"/>
                    <a:pt x="280437" y="1904"/>
                    <a:pt x="283825" y="5293"/>
                  </a:cubicBezTo>
                  <a:cubicBezTo>
                    <a:pt x="287214" y="8682"/>
                    <a:pt x="289118" y="13278"/>
                    <a:pt x="289118" y="18070"/>
                  </a:cubicBezTo>
                  <a:lnTo>
                    <a:pt x="289118" y="162629"/>
                  </a:lnTo>
                  <a:cubicBezTo>
                    <a:pt x="289118" y="167421"/>
                    <a:pt x="287214" y="172018"/>
                    <a:pt x="283825" y="175406"/>
                  </a:cubicBezTo>
                  <a:cubicBezTo>
                    <a:pt x="280436" y="178795"/>
                    <a:pt x="275840" y="180699"/>
                    <a:pt x="271048" y="180699"/>
                  </a:cubicBezTo>
                  <a:lnTo>
                    <a:pt x="18070" y="180699"/>
                  </a:lnTo>
                  <a:cubicBezTo>
                    <a:pt x="13278" y="180699"/>
                    <a:pt x="8681" y="178795"/>
                    <a:pt x="5293" y="175406"/>
                  </a:cubicBezTo>
                  <a:cubicBezTo>
                    <a:pt x="1904" y="172017"/>
                    <a:pt x="0" y="167421"/>
                    <a:pt x="0" y="162629"/>
                  </a:cubicBezTo>
                  <a:lnTo>
                    <a:pt x="0" y="18070"/>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342" tIns="17992" rIns="24342" bIns="17992" spcCol="1270" anchor="ctr"/>
            <a:lstStyle/>
            <a:p>
              <a:pPr algn="ctr" defTabSz="444500">
                <a:lnSpc>
                  <a:spcPct val="90000"/>
                </a:lnSpc>
                <a:spcAft>
                  <a:spcPct val="35000"/>
                </a:spcAft>
                <a:defRPr/>
              </a:pPr>
              <a:r>
                <a:rPr lang="pt-BR" sz="1000" dirty="0"/>
                <a:t>2</a:t>
              </a:r>
            </a:p>
          </p:txBody>
        </p:sp>
        <p:sp>
          <p:nvSpPr>
            <p:cNvPr id="54" name="Forma livre 53"/>
            <p:cNvSpPr/>
            <p:nvPr/>
          </p:nvSpPr>
          <p:spPr>
            <a:xfrm>
              <a:off x="3942870" y="1947202"/>
              <a:ext cx="91959" cy="587201"/>
            </a:xfrm>
            <a:custGeom>
              <a:avLst/>
              <a:gdLst/>
              <a:ahLst/>
              <a:cxnLst/>
              <a:rect l="0" t="0" r="0" b="0"/>
              <a:pathLst>
                <a:path>
                  <a:moveTo>
                    <a:pt x="45720" y="0"/>
                  </a:moveTo>
                  <a:lnTo>
                    <a:pt x="45720" y="587271"/>
                  </a:lnTo>
                  <a:lnTo>
                    <a:pt x="123188" y="587271"/>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orma livre 54"/>
            <p:cNvSpPr/>
            <p:nvPr/>
          </p:nvSpPr>
          <p:spPr>
            <a:xfrm>
              <a:off x="4067094" y="2443942"/>
              <a:ext cx="288781" cy="180921"/>
            </a:xfrm>
            <a:custGeom>
              <a:avLst/>
              <a:gdLst>
                <a:gd name="connsiteX0" fmla="*/ 0 w 289118"/>
                <a:gd name="connsiteY0" fmla="*/ 18070 h 180699"/>
                <a:gd name="connsiteX1" fmla="*/ 5293 w 289118"/>
                <a:gd name="connsiteY1" fmla="*/ 5293 h 180699"/>
                <a:gd name="connsiteX2" fmla="*/ 18070 w 289118"/>
                <a:gd name="connsiteY2" fmla="*/ 0 h 180699"/>
                <a:gd name="connsiteX3" fmla="*/ 271048 w 289118"/>
                <a:gd name="connsiteY3" fmla="*/ 0 h 180699"/>
                <a:gd name="connsiteX4" fmla="*/ 283825 w 289118"/>
                <a:gd name="connsiteY4" fmla="*/ 5293 h 180699"/>
                <a:gd name="connsiteX5" fmla="*/ 289118 w 289118"/>
                <a:gd name="connsiteY5" fmla="*/ 18070 h 180699"/>
                <a:gd name="connsiteX6" fmla="*/ 289118 w 289118"/>
                <a:gd name="connsiteY6" fmla="*/ 162629 h 180699"/>
                <a:gd name="connsiteX7" fmla="*/ 283825 w 289118"/>
                <a:gd name="connsiteY7" fmla="*/ 175406 h 180699"/>
                <a:gd name="connsiteX8" fmla="*/ 271048 w 289118"/>
                <a:gd name="connsiteY8" fmla="*/ 180699 h 180699"/>
                <a:gd name="connsiteX9" fmla="*/ 18070 w 289118"/>
                <a:gd name="connsiteY9" fmla="*/ 180699 h 180699"/>
                <a:gd name="connsiteX10" fmla="*/ 5293 w 289118"/>
                <a:gd name="connsiteY10" fmla="*/ 175406 h 180699"/>
                <a:gd name="connsiteX11" fmla="*/ 0 w 289118"/>
                <a:gd name="connsiteY11" fmla="*/ 162629 h 180699"/>
                <a:gd name="connsiteX12" fmla="*/ 0 w 289118"/>
                <a:gd name="connsiteY12" fmla="*/ 18070 h 1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118" h="180699">
                  <a:moveTo>
                    <a:pt x="0" y="18070"/>
                  </a:moveTo>
                  <a:cubicBezTo>
                    <a:pt x="0" y="13278"/>
                    <a:pt x="1904" y="8681"/>
                    <a:pt x="5293" y="5293"/>
                  </a:cubicBezTo>
                  <a:cubicBezTo>
                    <a:pt x="8682" y="1904"/>
                    <a:pt x="13278" y="0"/>
                    <a:pt x="18070" y="0"/>
                  </a:cubicBezTo>
                  <a:lnTo>
                    <a:pt x="271048" y="0"/>
                  </a:lnTo>
                  <a:cubicBezTo>
                    <a:pt x="275840" y="0"/>
                    <a:pt x="280437" y="1904"/>
                    <a:pt x="283825" y="5293"/>
                  </a:cubicBezTo>
                  <a:cubicBezTo>
                    <a:pt x="287214" y="8682"/>
                    <a:pt x="289118" y="13278"/>
                    <a:pt x="289118" y="18070"/>
                  </a:cubicBezTo>
                  <a:lnTo>
                    <a:pt x="289118" y="162629"/>
                  </a:lnTo>
                  <a:cubicBezTo>
                    <a:pt x="289118" y="167421"/>
                    <a:pt x="287214" y="172018"/>
                    <a:pt x="283825" y="175406"/>
                  </a:cubicBezTo>
                  <a:cubicBezTo>
                    <a:pt x="280436" y="178795"/>
                    <a:pt x="275840" y="180699"/>
                    <a:pt x="271048" y="180699"/>
                  </a:cubicBezTo>
                  <a:lnTo>
                    <a:pt x="18070" y="180699"/>
                  </a:lnTo>
                  <a:cubicBezTo>
                    <a:pt x="13278" y="180699"/>
                    <a:pt x="8681" y="178795"/>
                    <a:pt x="5293" y="175406"/>
                  </a:cubicBezTo>
                  <a:cubicBezTo>
                    <a:pt x="1904" y="172017"/>
                    <a:pt x="0" y="167421"/>
                    <a:pt x="0" y="162629"/>
                  </a:cubicBezTo>
                  <a:lnTo>
                    <a:pt x="0" y="18070"/>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342" tIns="17992" rIns="24342" bIns="17992" spcCol="1270" anchor="ctr"/>
            <a:lstStyle/>
            <a:p>
              <a:pPr algn="ctr" defTabSz="444500">
                <a:lnSpc>
                  <a:spcPct val="90000"/>
                </a:lnSpc>
                <a:spcAft>
                  <a:spcPct val="35000"/>
                </a:spcAft>
                <a:defRPr/>
              </a:pPr>
              <a:r>
                <a:rPr lang="pt-BR" sz="1000" dirty="0"/>
                <a:t>3</a:t>
              </a:r>
            </a:p>
          </p:txBody>
        </p:sp>
        <p:sp>
          <p:nvSpPr>
            <p:cNvPr id="56" name="Forma livre 55"/>
            <p:cNvSpPr/>
            <p:nvPr/>
          </p:nvSpPr>
          <p:spPr>
            <a:xfrm rot="10800000">
              <a:off x="4530111"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57" name="Forma livre 56"/>
            <p:cNvSpPr/>
            <p:nvPr/>
          </p:nvSpPr>
          <p:spPr>
            <a:xfrm>
              <a:off x="4634977" y="1947202"/>
              <a:ext cx="91958"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Forma livre 57"/>
            <p:cNvSpPr/>
            <p:nvPr/>
          </p:nvSpPr>
          <p:spPr>
            <a:xfrm>
              <a:off x="4757588" y="1991639"/>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59" name="Forma livre 58"/>
            <p:cNvSpPr/>
            <p:nvPr/>
          </p:nvSpPr>
          <p:spPr>
            <a:xfrm>
              <a:off x="4634977" y="1947202"/>
              <a:ext cx="91958"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Forma livre 59"/>
            <p:cNvSpPr/>
            <p:nvPr/>
          </p:nvSpPr>
          <p:spPr>
            <a:xfrm>
              <a:off x="4757588" y="2236042"/>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61" name="Forma livre 60"/>
            <p:cNvSpPr/>
            <p:nvPr/>
          </p:nvSpPr>
          <p:spPr>
            <a:xfrm>
              <a:off x="4634977" y="1947202"/>
              <a:ext cx="91958"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2" name="Forma livre 61"/>
            <p:cNvSpPr/>
            <p:nvPr/>
          </p:nvSpPr>
          <p:spPr>
            <a:xfrm>
              <a:off x="4757588" y="2480445"/>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63" name="Forma livre 62"/>
            <p:cNvSpPr/>
            <p:nvPr/>
          </p:nvSpPr>
          <p:spPr>
            <a:xfrm>
              <a:off x="4634977" y="1947202"/>
              <a:ext cx="91958" cy="876041"/>
            </a:xfrm>
            <a:custGeom>
              <a:avLst/>
              <a:gdLst/>
              <a:ahLst/>
              <a:cxnLst/>
              <a:rect l="0" t="0" r="0" b="0"/>
              <a:pathLst>
                <a:path>
                  <a:moveTo>
                    <a:pt x="45720" y="0"/>
                  </a:moveTo>
                  <a:lnTo>
                    <a:pt x="45720" y="876390"/>
                  </a:lnTo>
                  <a:lnTo>
                    <a:pt x="123188" y="8763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Forma livre 63"/>
            <p:cNvSpPr/>
            <p:nvPr/>
          </p:nvSpPr>
          <p:spPr>
            <a:xfrm>
              <a:off x="4757588" y="2723260"/>
              <a:ext cx="317820"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65" name="Forma livre 64"/>
            <p:cNvSpPr/>
            <p:nvPr/>
          </p:nvSpPr>
          <p:spPr>
            <a:xfrm>
              <a:off x="4634977" y="1947202"/>
              <a:ext cx="91958" cy="1120443"/>
            </a:xfrm>
            <a:custGeom>
              <a:avLst/>
              <a:gdLst/>
              <a:ahLst/>
              <a:cxnLst/>
              <a:rect l="0" t="0" r="0" b="0"/>
              <a:pathLst>
                <a:path>
                  <a:moveTo>
                    <a:pt x="45720" y="0"/>
                  </a:moveTo>
                  <a:lnTo>
                    <a:pt x="45720" y="1120333"/>
                  </a:lnTo>
                  <a:lnTo>
                    <a:pt x="123188" y="112033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6" name="Forma livre 65"/>
            <p:cNvSpPr/>
            <p:nvPr/>
          </p:nvSpPr>
          <p:spPr>
            <a:xfrm>
              <a:off x="4757588" y="2967662"/>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5</a:t>
              </a:r>
            </a:p>
          </p:txBody>
        </p:sp>
        <p:sp>
          <p:nvSpPr>
            <p:cNvPr id="67" name="Forma livre 66"/>
            <p:cNvSpPr/>
            <p:nvPr/>
          </p:nvSpPr>
          <p:spPr>
            <a:xfrm>
              <a:off x="4634977" y="1947202"/>
              <a:ext cx="91958" cy="1363259"/>
            </a:xfrm>
            <a:custGeom>
              <a:avLst/>
              <a:gdLst/>
              <a:ahLst/>
              <a:cxnLst/>
              <a:rect l="0" t="0" r="0" b="0"/>
              <a:pathLst>
                <a:path>
                  <a:moveTo>
                    <a:pt x="45720" y="0"/>
                  </a:moveTo>
                  <a:lnTo>
                    <a:pt x="45720" y="1364277"/>
                  </a:lnTo>
                  <a:lnTo>
                    <a:pt x="123188" y="13642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8" name="Forma livre 67"/>
            <p:cNvSpPr/>
            <p:nvPr/>
          </p:nvSpPr>
          <p:spPr>
            <a:xfrm>
              <a:off x="4757588" y="3212065"/>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6</a:t>
              </a:r>
            </a:p>
          </p:txBody>
        </p:sp>
        <p:sp>
          <p:nvSpPr>
            <p:cNvPr id="69" name="Forma livre 68"/>
            <p:cNvSpPr/>
            <p:nvPr/>
          </p:nvSpPr>
          <p:spPr>
            <a:xfrm>
              <a:off x="4634977" y="1947202"/>
              <a:ext cx="91958" cy="1607661"/>
            </a:xfrm>
            <a:custGeom>
              <a:avLst/>
              <a:gdLst/>
              <a:ahLst/>
              <a:cxnLst/>
              <a:rect l="0" t="0" r="0" b="0"/>
              <a:pathLst>
                <a:path>
                  <a:moveTo>
                    <a:pt x="45720" y="0"/>
                  </a:moveTo>
                  <a:lnTo>
                    <a:pt x="45720" y="1608221"/>
                  </a:lnTo>
                  <a:lnTo>
                    <a:pt x="123188" y="16082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0" name="Forma livre 69"/>
            <p:cNvSpPr/>
            <p:nvPr/>
          </p:nvSpPr>
          <p:spPr>
            <a:xfrm>
              <a:off x="4757588" y="3454881"/>
              <a:ext cx="317820"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7</a:t>
              </a:r>
            </a:p>
          </p:txBody>
        </p:sp>
        <p:sp>
          <p:nvSpPr>
            <p:cNvPr id="71" name="Forma livre 70"/>
            <p:cNvSpPr/>
            <p:nvPr/>
          </p:nvSpPr>
          <p:spPr>
            <a:xfrm>
              <a:off x="4634977" y="1947202"/>
              <a:ext cx="91958" cy="1852064"/>
            </a:xfrm>
            <a:custGeom>
              <a:avLst/>
              <a:gdLst/>
              <a:ahLst/>
              <a:cxnLst/>
              <a:rect l="0" t="0" r="0" b="0"/>
              <a:pathLst>
                <a:path>
                  <a:moveTo>
                    <a:pt x="45720" y="0"/>
                  </a:moveTo>
                  <a:lnTo>
                    <a:pt x="45720" y="1852165"/>
                  </a:lnTo>
                  <a:lnTo>
                    <a:pt x="123188" y="185216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2" name="Forma livre 71"/>
            <p:cNvSpPr/>
            <p:nvPr/>
          </p:nvSpPr>
          <p:spPr>
            <a:xfrm>
              <a:off x="4757588" y="3699284"/>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8</a:t>
              </a:r>
            </a:p>
          </p:txBody>
        </p:sp>
        <p:sp>
          <p:nvSpPr>
            <p:cNvPr id="73" name="Forma livre 72"/>
            <p:cNvSpPr/>
            <p:nvPr/>
          </p:nvSpPr>
          <p:spPr>
            <a:xfrm>
              <a:off x="4634977" y="1947202"/>
              <a:ext cx="91958" cy="2096467"/>
            </a:xfrm>
            <a:custGeom>
              <a:avLst/>
              <a:gdLst/>
              <a:ahLst/>
              <a:cxnLst/>
              <a:rect l="0" t="0" r="0" b="0"/>
              <a:pathLst>
                <a:path>
                  <a:moveTo>
                    <a:pt x="45720" y="0"/>
                  </a:moveTo>
                  <a:lnTo>
                    <a:pt x="45720" y="2096108"/>
                  </a:lnTo>
                  <a:lnTo>
                    <a:pt x="123188" y="209610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4" name="Forma livre 73"/>
            <p:cNvSpPr/>
            <p:nvPr/>
          </p:nvSpPr>
          <p:spPr>
            <a:xfrm>
              <a:off x="4757588" y="3943687"/>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9</a:t>
              </a:r>
            </a:p>
          </p:txBody>
        </p:sp>
        <p:sp>
          <p:nvSpPr>
            <p:cNvPr id="75" name="Forma livre 74"/>
            <p:cNvSpPr/>
            <p:nvPr/>
          </p:nvSpPr>
          <p:spPr>
            <a:xfrm>
              <a:off x="4634977" y="1947202"/>
              <a:ext cx="91958" cy="2339283"/>
            </a:xfrm>
            <a:custGeom>
              <a:avLst/>
              <a:gdLst/>
              <a:ahLst/>
              <a:cxnLst/>
              <a:rect l="0" t="0" r="0" b="0"/>
              <a:pathLst>
                <a:path>
                  <a:moveTo>
                    <a:pt x="45720" y="0"/>
                  </a:moveTo>
                  <a:lnTo>
                    <a:pt x="45720" y="2340052"/>
                  </a:lnTo>
                  <a:lnTo>
                    <a:pt x="123188" y="23400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6" name="Forma livre 75"/>
            <p:cNvSpPr/>
            <p:nvPr/>
          </p:nvSpPr>
          <p:spPr>
            <a:xfrm>
              <a:off x="4757588" y="4188089"/>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10</a:t>
              </a:r>
            </a:p>
          </p:txBody>
        </p:sp>
        <p:sp>
          <p:nvSpPr>
            <p:cNvPr id="77" name="Forma livre 76"/>
            <p:cNvSpPr/>
            <p:nvPr/>
          </p:nvSpPr>
          <p:spPr>
            <a:xfrm>
              <a:off x="4634977" y="1947202"/>
              <a:ext cx="91958" cy="2583685"/>
            </a:xfrm>
            <a:custGeom>
              <a:avLst/>
              <a:gdLst/>
              <a:ahLst/>
              <a:cxnLst/>
              <a:rect l="0" t="0" r="0" b="0"/>
              <a:pathLst>
                <a:path>
                  <a:moveTo>
                    <a:pt x="45720" y="0"/>
                  </a:moveTo>
                  <a:lnTo>
                    <a:pt x="45720" y="2583996"/>
                  </a:lnTo>
                  <a:lnTo>
                    <a:pt x="123188" y="25839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8" name="Forma livre 77"/>
            <p:cNvSpPr/>
            <p:nvPr/>
          </p:nvSpPr>
          <p:spPr>
            <a:xfrm>
              <a:off x="4757588" y="4430904"/>
              <a:ext cx="317820"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1"/>
              </a:solidFill>
            </a:ln>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11</a:t>
              </a:r>
            </a:p>
          </p:txBody>
        </p:sp>
        <p:sp>
          <p:nvSpPr>
            <p:cNvPr id="79" name="Forma livre 78"/>
            <p:cNvSpPr/>
            <p:nvPr/>
          </p:nvSpPr>
          <p:spPr>
            <a:xfrm>
              <a:off x="4634977" y="1947202"/>
              <a:ext cx="91958" cy="2828088"/>
            </a:xfrm>
            <a:custGeom>
              <a:avLst/>
              <a:gdLst/>
              <a:ahLst/>
              <a:cxnLst/>
              <a:rect l="0" t="0" r="0" b="0"/>
              <a:pathLst>
                <a:path>
                  <a:moveTo>
                    <a:pt x="45720" y="0"/>
                  </a:moveTo>
                  <a:lnTo>
                    <a:pt x="45720" y="2827939"/>
                  </a:lnTo>
                  <a:lnTo>
                    <a:pt x="123188" y="282793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0" name="Forma livre 79"/>
            <p:cNvSpPr/>
            <p:nvPr/>
          </p:nvSpPr>
          <p:spPr>
            <a:xfrm>
              <a:off x="4757588" y="4675307"/>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12</a:t>
              </a:r>
            </a:p>
          </p:txBody>
        </p:sp>
        <p:sp>
          <p:nvSpPr>
            <p:cNvPr id="81" name="Forma livre 80"/>
            <p:cNvSpPr/>
            <p:nvPr/>
          </p:nvSpPr>
          <p:spPr>
            <a:xfrm>
              <a:off x="4634977" y="1947202"/>
              <a:ext cx="91958" cy="3070903"/>
            </a:xfrm>
            <a:custGeom>
              <a:avLst/>
              <a:gdLst/>
              <a:ahLst/>
              <a:cxnLst/>
              <a:rect l="0" t="0" r="0" b="0"/>
              <a:pathLst>
                <a:path>
                  <a:moveTo>
                    <a:pt x="45720" y="0"/>
                  </a:moveTo>
                  <a:lnTo>
                    <a:pt x="45720" y="3071883"/>
                  </a:lnTo>
                  <a:lnTo>
                    <a:pt x="123188" y="3071883"/>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orma livre 81"/>
            <p:cNvSpPr/>
            <p:nvPr/>
          </p:nvSpPr>
          <p:spPr>
            <a:xfrm>
              <a:off x="4757588" y="4919710"/>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13</a:t>
              </a:r>
            </a:p>
          </p:txBody>
        </p:sp>
        <p:sp>
          <p:nvSpPr>
            <p:cNvPr id="83" name="Forma livre 82"/>
            <p:cNvSpPr/>
            <p:nvPr/>
          </p:nvSpPr>
          <p:spPr>
            <a:xfrm rot="10800000">
              <a:off x="5241578"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84" name="Forma livre 83"/>
            <p:cNvSpPr/>
            <p:nvPr/>
          </p:nvSpPr>
          <p:spPr>
            <a:xfrm>
              <a:off x="5354509" y="1947202"/>
              <a:ext cx="91958"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5" name="Forma livre 84"/>
            <p:cNvSpPr/>
            <p:nvPr/>
          </p:nvSpPr>
          <p:spPr>
            <a:xfrm>
              <a:off x="5478733" y="1991639"/>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86" name="Forma livre 85"/>
            <p:cNvSpPr/>
            <p:nvPr/>
          </p:nvSpPr>
          <p:spPr>
            <a:xfrm>
              <a:off x="5354509" y="1947202"/>
              <a:ext cx="91958"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7" name="Forma livre 86"/>
            <p:cNvSpPr/>
            <p:nvPr/>
          </p:nvSpPr>
          <p:spPr>
            <a:xfrm>
              <a:off x="5478733" y="2236042"/>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88" name="Forma livre 87"/>
            <p:cNvSpPr/>
            <p:nvPr/>
          </p:nvSpPr>
          <p:spPr>
            <a:xfrm>
              <a:off x="5354509" y="1947202"/>
              <a:ext cx="91958"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orma livre 88"/>
            <p:cNvSpPr/>
            <p:nvPr/>
          </p:nvSpPr>
          <p:spPr>
            <a:xfrm>
              <a:off x="5478733" y="2480445"/>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90" name="Forma livre 89"/>
            <p:cNvSpPr/>
            <p:nvPr/>
          </p:nvSpPr>
          <p:spPr>
            <a:xfrm>
              <a:off x="5354509" y="1947202"/>
              <a:ext cx="91958" cy="876041"/>
            </a:xfrm>
            <a:custGeom>
              <a:avLst/>
              <a:gdLst/>
              <a:ahLst/>
              <a:cxnLst/>
              <a:rect l="0" t="0" r="0" b="0"/>
              <a:pathLst>
                <a:path>
                  <a:moveTo>
                    <a:pt x="45720" y="0"/>
                  </a:moveTo>
                  <a:lnTo>
                    <a:pt x="45720" y="876390"/>
                  </a:lnTo>
                  <a:lnTo>
                    <a:pt x="123188" y="876390"/>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1" name="Forma livre 90"/>
            <p:cNvSpPr/>
            <p:nvPr/>
          </p:nvSpPr>
          <p:spPr>
            <a:xfrm>
              <a:off x="5478733" y="2723260"/>
              <a:ext cx="317821"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92" name="Forma livre 91"/>
            <p:cNvSpPr/>
            <p:nvPr/>
          </p:nvSpPr>
          <p:spPr>
            <a:xfrm rot="10800000">
              <a:off x="5962724"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80" rIns="239393" bIns="30479"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93" name="Forma livre 92"/>
            <p:cNvSpPr/>
            <p:nvPr/>
          </p:nvSpPr>
          <p:spPr>
            <a:xfrm>
              <a:off x="6075655" y="1947202"/>
              <a:ext cx="90345"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orma livre 93"/>
            <p:cNvSpPr/>
            <p:nvPr/>
          </p:nvSpPr>
          <p:spPr>
            <a:xfrm>
              <a:off x="6198266" y="1991639"/>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95" name="Forma livre 94"/>
            <p:cNvSpPr/>
            <p:nvPr/>
          </p:nvSpPr>
          <p:spPr>
            <a:xfrm>
              <a:off x="6075655" y="1947202"/>
              <a:ext cx="90345"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6" name="Forma livre 95"/>
            <p:cNvSpPr/>
            <p:nvPr/>
          </p:nvSpPr>
          <p:spPr>
            <a:xfrm>
              <a:off x="6198266" y="2236042"/>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97" name="Forma livre 96"/>
            <p:cNvSpPr/>
            <p:nvPr/>
          </p:nvSpPr>
          <p:spPr>
            <a:xfrm>
              <a:off x="6075655" y="1947202"/>
              <a:ext cx="90345" cy="631638"/>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8" name="Forma livre 97"/>
            <p:cNvSpPr/>
            <p:nvPr/>
          </p:nvSpPr>
          <p:spPr>
            <a:xfrm>
              <a:off x="6198266" y="2480445"/>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99" name="Forma livre 98"/>
            <p:cNvSpPr/>
            <p:nvPr/>
          </p:nvSpPr>
          <p:spPr>
            <a:xfrm>
              <a:off x="6075655" y="1947202"/>
              <a:ext cx="90345" cy="876041"/>
            </a:xfrm>
            <a:custGeom>
              <a:avLst/>
              <a:gdLst/>
              <a:ahLst/>
              <a:cxnLst/>
              <a:rect l="0" t="0" r="0" b="0"/>
              <a:pathLst>
                <a:path>
                  <a:moveTo>
                    <a:pt x="45720" y="0"/>
                  </a:moveTo>
                  <a:lnTo>
                    <a:pt x="45720" y="876390"/>
                  </a:lnTo>
                  <a:lnTo>
                    <a:pt x="123188" y="876390"/>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0" name="Forma livre 99"/>
            <p:cNvSpPr/>
            <p:nvPr/>
          </p:nvSpPr>
          <p:spPr>
            <a:xfrm>
              <a:off x="6198266" y="2723260"/>
              <a:ext cx="317821"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101" name="Forma livre 100"/>
            <p:cNvSpPr/>
            <p:nvPr/>
          </p:nvSpPr>
          <p:spPr>
            <a:xfrm rot="10800000">
              <a:off x="6693550" y="1559967"/>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102" name="Forma livre 101"/>
            <p:cNvSpPr/>
            <p:nvPr/>
          </p:nvSpPr>
          <p:spPr>
            <a:xfrm>
              <a:off x="6867787" y="1969421"/>
              <a:ext cx="258128" cy="174573"/>
            </a:xfrm>
            <a:custGeom>
              <a:avLst/>
              <a:gdLst/>
              <a:ahLst/>
              <a:cxnLst/>
              <a:rect l="0" t="0" r="0" b="0"/>
              <a:pathLst>
                <a:path>
                  <a:moveTo>
                    <a:pt x="0" y="0"/>
                  </a:moveTo>
                  <a:lnTo>
                    <a:pt x="0" y="144559"/>
                  </a:lnTo>
                  <a:lnTo>
                    <a:pt x="324582" y="144559"/>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3" name="Forma livre 102"/>
            <p:cNvSpPr/>
            <p:nvPr/>
          </p:nvSpPr>
          <p:spPr>
            <a:xfrm>
              <a:off x="6990397" y="2044011"/>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lt1">
                <a:hueOff val="0"/>
                <a:satOff val="0"/>
                <a:lumOff val="0"/>
              </a:schemeClr>
            </a:solidFill>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104" name="Forma livre 103"/>
            <p:cNvSpPr/>
            <p:nvPr/>
          </p:nvSpPr>
          <p:spPr>
            <a:xfrm rot="10800000">
              <a:off x="7409856" y="1556793"/>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80" rIns="239393" bIns="30479"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105" name="Forma livre 104"/>
            <p:cNvSpPr/>
            <p:nvPr/>
          </p:nvSpPr>
          <p:spPr>
            <a:xfrm>
              <a:off x="7595385" y="1944028"/>
              <a:ext cx="91959"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6" name="Forma livre 105"/>
            <p:cNvSpPr/>
            <p:nvPr/>
          </p:nvSpPr>
          <p:spPr>
            <a:xfrm>
              <a:off x="7709930" y="1990052"/>
              <a:ext cx="317820"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107" name="Forma livre 106"/>
            <p:cNvSpPr/>
            <p:nvPr/>
          </p:nvSpPr>
          <p:spPr>
            <a:xfrm>
              <a:off x="7587319" y="1944028"/>
              <a:ext cx="91958" cy="388822"/>
            </a:xfrm>
            <a:custGeom>
              <a:avLst/>
              <a:gdLst/>
              <a:ahLst/>
              <a:cxnLst/>
              <a:rect l="0" t="0" r="0" b="0"/>
              <a:pathLst>
                <a:path>
                  <a:moveTo>
                    <a:pt x="45720" y="0"/>
                  </a:moveTo>
                  <a:lnTo>
                    <a:pt x="45720" y="388502"/>
                  </a:lnTo>
                  <a:lnTo>
                    <a:pt x="123188" y="388502"/>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8" name="Forma livre 107"/>
            <p:cNvSpPr/>
            <p:nvPr/>
          </p:nvSpPr>
          <p:spPr>
            <a:xfrm>
              <a:off x="7709930" y="2232868"/>
              <a:ext cx="317820"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109" name="Forma livre 108"/>
            <p:cNvSpPr/>
            <p:nvPr/>
          </p:nvSpPr>
          <p:spPr>
            <a:xfrm rot="10800000">
              <a:off x="8118095" y="1556793"/>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75884" name="CaixaDeTexto 27"/>
            <p:cNvSpPr txBox="1">
              <a:spLocks noChangeArrowheads="1"/>
            </p:cNvSpPr>
            <p:nvPr/>
          </p:nvSpPr>
          <p:spPr bwMode="auto">
            <a:xfrm>
              <a:off x="8117792" y="1615844"/>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2003</a:t>
              </a:r>
            </a:p>
          </p:txBody>
        </p:sp>
        <p:sp>
          <p:nvSpPr>
            <p:cNvPr id="75885" name="CaixaDeTexto 28"/>
            <p:cNvSpPr txBox="1">
              <a:spLocks noChangeArrowheads="1"/>
            </p:cNvSpPr>
            <p:nvPr/>
          </p:nvSpPr>
          <p:spPr bwMode="auto">
            <a:xfrm>
              <a:off x="7425246" y="1615844"/>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2004</a:t>
              </a:r>
            </a:p>
          </p:txBody>
        </p:sp>
        <p:sp>
          <p:nvSpPr>
            <p:cNvPr id="75886" name="CaixaDeTexto 29"/>
            <p:cNvSpPr txBox="1">
              <a:spLocks noChangeArrowheads="1"/>
            </p:cNvSpPr>
            <p:nvPr/>
          </p:nvSpPr>
          <p:spPr bwMode="auto">
            <a:xfrm>
              <a:off x="6693260"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2005</a:t>
              </a:r>
            </a:p>
          </p:txBody>
        </p:sp>
        <p:sp>
          <p:nvSpPr>
            <p:cNvPr id="75887" name="CaixaDeTexto 30"/>
            <p:cNvSpPr txBox="1">
              <a:spLocks noChangeArrowheads="1"/>
            </p:cNvSpPr>
            <p:nvPr/>
          </p:nvSpPr>
          <p:spPr bwMode="auto">
            <a:xfrm>
              <a:off x="5952304"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2006</a:t>
              </a:r>
            </a:p>
          </p:txBody>
        </p:sp>
        <p:sp>
          <p:nvSpPr>
            <p:cNvPr id="75888" name="CaixaDeTexto 31"/>
            <p:cNvSpPr txBox="1">
              <a:spLocks noChangeArrowheads="1"/>
            </p:cNvSpPr>
            <p:nvPr/>
          </p:nvSpPr>
          <p:spPr bwMode="auto">
            <a:xfrm>
              <a:off x="5259658"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2007</a:t>
              </a:r>
            </a:p>
          </p:txBody>
        </p:sp>
        <p:sp>
          <p:nvSpPr>
            <p:cNvPr id="75889" name="CaixaDeTexto 32"/>
            <p:cNvSpPr txBox="1">
              <a:spLocks noChangeArrowheads="1"/>
            </p:cNvSpPr>
            <p:nvPr/>
          </p:nvSpPr>
          <p:spPr bwMode="auto">
            <a:xfrm>
              <a:off x="4549244"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dirty="0">
                  <a:solidFill>
                    <a:srgbClr val="FFFF00"/>
                  </a:solidFill>
                  <a:latin typeface="Arial Black" charset="0"/>
                </a:rPr>
                <a:t>2008</a:t>
              </a:r>
            </a:p>
          </p:txBody>
        </p:sp>
        <p:sp>
          <p:nvSpPr>
            <p:cNvPr id="75890" name="CaixaDeTexto 33"/>
            <p:cNvSpPr txBox="1">
              <a:spLocks noChangeArrowheads="1"/>
            </p:cNvSpPr>
            <p:nvPr/>
          </p:nvSpPr>
          <p:spPr bwMode="auto">
            <a:xfrm>
              <a:off x="3809311"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2009</a:t>
              </a:r>
            </a:p>
          </p:txBody>
        </p:sp>
        <p:sp>
          <p:nvSpPr>
            <p:cNvPr id="75891" name="CaixaDeTexto 34"/>
            <p:cNvSpPr txBox="1">
              <a:spLocks noChangeArrowheads="1"/>
            </p:cNvSpPr>
            <p:nvPr/>
          </p:nvSpPr>
          <p:spPr bwMode="auto">
            <a:xfrm>
              <a:off x="3089578"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2010</a:t>
              </a:r>
            </a:p>
          </p:txBody>
        </p:sp>
        <p:sp>
          <p:nvSpPr>
            <p:cNvPr id="75892" name="CaixaDeTexto 35"/>
            <p:cNvSpPr txBox="1">
              <a:spLocks noChangeArrowheads="1"/>
            </p:cNvSpPr>
            <p:nvPr/>
          </p:nvSpPr>
          <p:spPr bwMode="auto">
            <a:xfrm>
              <a:off x="2379583" y="1618528"/>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2011</a:t>
              </a:r>
            </a:p>
          </p:txBody>
        </p:sp>
        <p:sp>
          <p:nvSpPr>
            <p:cNvPr id="75893" name="CaixaDeTexto 38"/>
            <p:cNvSpPr txBox="1">
              <a:spLocks noChangeArrowheads="1"/>
            </p:cNvSpPr>
            <p:nvPr/>
          </p:nvSpPr>
          <p:spPr bwMode="auto">
            <a:xfrm>
              <a:off x="1620689" y="1618528"/>
              <a:ext cx="693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2012</a:t>
              </a:r>
            </a:p>
          </p:txBody>
        </p:sp>
        <p:sp>
          <p:nvSpPr>
            <p:cNvPr id="120" name="Forma livre 119"/>
            <p:cNvSpPr/>
            <p:nvPr/>
          </p:nvSpPr>
          <p:spPr>
            <a:xfrm rot="10800000">
              <a:off x="827584" y="1569489"/>
              <a:ext cx="774385" cy="387235"/>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lIns="239391" tIns="30479" rIns="239393" bIns="30480" spcCol="1270" anchor="ctr"/>
            <a:lstStyle/>
            <a:p>
              <a:pPr algn="ctr" defTabSz="1066800">
                <a:lnSpc>
                  <a:spcPct val="90000"/>
                </a:lnSpc>
                <a:spcAft>
                  <a:spcPct val="35000"/>
                </a:spcAft>
                <a:defRPr/>
              </a:pPr>
              <a:endParaRPr lang="pt-BR" sz="1200" b="1" dirty="0">
                <a:solidFill>
                  <a:srgbClr val="FFFF00"/>
                </a:solidFill>
                <a:latin typeface="Arial Black" pitchFamily="34" charset="0"/>
              </a:endParaRPr>
            </a:p>
          </p:txBody>
        </p:sp>
        <p:sp>
          <p:nvSpPr>
            <p:cNvPr id="121" name="Forma livre 120"/>
            <p:cNvSpPr/>
            <p:nvPr/>
          </p:nvSpPr>
          <p:spPr>
            <a:xfrm>
              <a:off x="909862" y="1956725"/>
              <a:ext cx="91959" cy="144419"/>
            </a:xfrm>
            <a:custGeom>
              <a:avLst/>
              <a:gdLst/>
              <a:ahLst/>
              <a:cxnLst/>
              <a:rect l="0" t="0" r="0" b="0"/>
              <a:pathLst>
                <a:path>
                  <a:moveTo>
                    <a:pt x="45720" y="0"/>
                  </a:moveTo>
                  <a:lnTo>
                    <a:pt x="45720" y="144559"/>
                  </a:lnTo>
                  <a:lnTo>
                    <a:pt x="123188" y="14455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2" name="Forma livre 121"/>
            <p:cNvSpPr/>
            <p:nvPr/>
          </p:nvSpPr>
          <p:spPr>
            <a:xfrm>
              <a:off x="1035699" y="2002748"/>
              <a:ext cx="317821" cy="198379"/>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123" name="Forma livre 122"/>
            <p:cNvSpPr/>
            <p:nvPr/>
          </p:nvSpPr>
          <p:spPr>
            <a:xfrm>
              <a:off x="913088" y="1956725"/>
              <a:ext cx="91959" cy="388822"/>
            </a:xfrm>
            <a:custGeom>
              <a:avLst/>
              <a:gdLst/>
              <a:ahLst/>
              <a:cxnLst/>
              <a:rect l="0" t="0" r="0" b="0"/>
              <a:pathLst>
                <a:path>
                  <a:moveTo>
                    <a:pt x="45720" y="0"/>
                  </a:moveTo>
                  <a:lnTo>
                    <a:pt x="45720" y="388502"/>
                  </a:lnTo>
                  <a:lnTo>
                    <a:pt x="123188" y="3885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4" name="Forma livre 123"/>
            <p:cNvSpPr/>
            <p:nvPr/>
          </p:nvSpPr>
          <p:spPr>
            <a:xfrm>
              <a:off x="1035699" y="2245564"/>
              <a:ext cx="317821" cy="199966"/>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2</a:t>
              </a:r>
            </a:p>
          </p:txBody>
        </p:sp>
        <p:sp>
          <p:nvSpPr>
            <p:cNvPr id="125" name="Forma livre 124"/>
            <p:cNvSpPr/>
            <p:nvPr/>
          </p:nvSpPr>
          <p:spPr>
            <a:xfrm>
              <a:off x="913088" y="1956725"/>
              <a:ext cx="91959" cy="633225"/>
            </a:xfrm>
            <a:custGeom>
              <a:avLst/>
              <a:gdLst/>
              <a:ahLst/>
              <a:cxnLst/>
              <a:rect l="0" t="0" r="0" b="0"/>
              <a:pathLst>
                <a:path>
                  <a:moveTo>
                    <a:pt x="45720" y="0"/>
                  </a:moveTo>
                  <a:lnTo>
                    <a:pt x="45720" y="632446"/>
                  </a:lnTo>
                  <a:lnTo>
                    <a:pt x="123188" y="6324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6" name="Forma livre 125"/>
            <p:cNvSpPr/>
            <p:nvPr/>
          </p:nvSpPr>
          <p:spPr>
            <a:xfrm>
              <a:off x="1035699" y="2489967"/>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3</a:t>
              </a:r>
            </a:p>
          </p:txBody>
        </p:sp>
        <p:sp>
          <p:nvSpPr>
            <p:cNvPr id="127" name="Forma livre 126"/>
            <p:cNvSpPr/>
            <p:nvPr/>
          </p:nvSpPr>
          <p:spPr>
            <a:xfrm>
              <a:off x="913088" y="1956725"/>
              <a:ext cx="91959" cy="876041"/>
            </a:xfrm>
            <a:custGeom>
              <a:avLst/>
              <a:gdLst/>
              <a:ahLst/>
              <a:cxnLst/>
              <a:rect l="0" t="0" r="0" b="0"/>
              <a:pathLst>
                <a:path>
                  <a:moveTo>
                    <a:pt x="45720" y="0"/>
                  </a:moveTo>
                  <a:lnTo>
                    <a:pt x="45720" y="876390"/>
                  </a:lnTo>
                  <a:lnTo>
                    <a:pt x="123188" y="876390"/>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8" name="Forma livre 127"/>
            <p:cNvSpPr/>
            <p:nvPr/>
          </p:nvSpPr>
          <p:spPr>
            <a:xfrm>
              <a:off x="1035699" y="2734369"/>
              <a:ext cx="317821" cy="198378"/>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bg1"/>
            </a:solidFill>
            <a:ln w="12700">
              <a:solidFill>
                <a:schemeClr val="tx2"/>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4</a:t>
              </a:r>
            </a:p>
          </p:txBody>
        </p:sp>
        <p:sp>
          <p:nvSpPr>
            <p:cNvPr id="75903" name="CaixaDeTexto 31"/>
            <p:cNvSpPr txBox="1">
              <a:spLocks noChangeArrowheads="1"/>
            </p:cNvSpPr>
            <p:nvPr/>
          </p:nvSpPr>
          <p:spPr bwMode="auto">
            <a:xfrm>
              <a:off x="845848" y="1628800"/>
              <a:ext cx="692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pt-BR" sz="1200" b="1">
                  <a:solidFill>
                    <a:srgbClr val="FFFF00"/>
                  </a:solidFill>
                  <a:latin typeface="Arial Black" charset="0"/>
                </a:rPr>
                <a:t>2013</a:t>
              </a:r>
            </a:p>
          </p:txBody>
        </p:sp>
      </p:grpSp>
      <p:sp>
        <p:nvSpPr>
          <p:cNvPr id="131" name="Retângulo de cantos arredondados 130"/>
          <p:cNvSpPr/>
          <p:nvPr/>
        </p:nvSpPr>
        <p:spPr>
          <a:xfrm>
            <a:off x="5227638" y="3786188"/>
            <a:ext cx="3819525" cy="755650"/>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t-BR" b="1" dirty="0">
                <a:solidFill>
                  <a:schemeClr val="accent1">
                    <a:lumMod val="50000"/>
                  </a:schemeClr>
                </a:solidFill>
              </a:rPr>
              <a:t>Total de 52 fundos investidos, sendo </a:t>
            </a:r>
            <a:r>
              <a:rPr lang="pt-BR" b="1" dirty="0">
                <a:solidFill>
                  <a:srgbClr val="FFFF00"/>
                </a:solidFill>
              </a:rPr>
              <a:t>19 de infraestrutura.</a:t>
            </a:r>
          </a:p>
        </p:txBody>
      </p:sp>
      <p:sp>
        <p:nvSpPr>
          <p:cNvPr id="132" name="Retângulo de cantos arredondados 131"/>
          <p:cNvSpPr/>
          <p:nvPr/>
        </p:nvSpPr>
        <p:spPr>
          <a:xfrm>
            <a:off x="5245429" y="4673600"/>
            <a:ext cx="3819525" cy="696913"/>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t-BR" b="1" u="sng" dirty="0">
                <a:solidFill>
                  <a:schemeClr val="accent1">
                    <a:lumMod val="50000"/>
                  </a:schemeClr>
                </a:solidFill>
              </a:rPr>
              <a:t>Comprometido</a:t>
            </a:r>
            <a:r>
              <a:rPr lang="pt-BR" b="1" dirty="0">
                <a:solidFill>
                  <a:schemeClr val="accent1">
                    <a:lumMod val="50000"/>
                  </a:schemeClr>
                </a:solidFill>
              </a:rPr>
              <a:t>: R$ 6,6 bi</a:t>
            </a:r>
          </a:p>
          <a:p>
            <a:pPr algn="ctr">
              <a:defRPr/>
            </a:pPr>
            <a:r>
              <a:rPr lang="pt-BR" b="1" dirty="0">
                <a:solidFill>
                  <a:schemeClr val="accent1">
                    <a:lumMod val="50000"/>
                  </a:schemeClr>
                </a:solidFill>
              </a:rPr>
              <a:t>sendo </a:t>
            </a:r>
            <a:r>
              <a:rPr lang="pt-BR" dirty="0">
                <a:solidFill>
                  <a:srgbClr val="FFFF00"/>
                </a:solidFill>
              </a:rPr>
              <a:t>R$ 4,5 bi em infra (68%).</a:t>
            </a:r>
          </a:p>
        </p:txBody>
      </p:sp>
      <p:sp>
        <p:nvSpPr>
          <p:cNvPr id="133" name="Retângulo de cantos arredondados 132"/>
          <p:cNvSpPr/>
          <p:nvPr/>
        </p:nvSpPr>
        <p:spPr>
          <a:xfrm>
            <a:off x="5227638" y="5441950"/>
            <a:ext cx="3819525" cy="692150"/>
          </a:xfrm>
          <a:prstGeom prst="roundRect">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pt-BR" b="1" u="sng" dirty="0">
                <a:solidFill>
                  <a:schemeClr val="accent1">
                    <a:lumMod val="50000"/>
                  </a:schemeClr>
                </a:solidFill>
              </a:rPr>
              <a:t>Integralizado</a:t>
            </a:r>
            <a:r>
              <a:rPr lang="pt-BR" b="1" dirty="0">
                <a:solidFill>
                  <a:schemeClr val="accent1">
                    <a:lumMod val="50000"/>
                  </a:schemeClr>
                </a:solidFill>
              </a:rPr>
              <a:t>: R$ 4,6 bi</a:t>
            </a:r>
          </a:p>
          <a:p>
            <a:pPr algn="ctr">
              <a:defRPr/>
            </a:pPr>
            <a:r>
              <a:rPr lang="pt-BR" b="1" dirty="0">
                <a:solidFill>
                  <a:schemeClr val="accent1">
                    <a:lumMod val="50000"/>
                  </a:schemeClr>
                </a:solidFill>
              </a:rPr>
              <a:t>sendo </a:t>
            </a:r>
            <a:r>
              <a:rPr lang="pt-BR" dirty="0">
                <a:solidFill>
                  <a:srgbClr val="FFFF00"/>
                </a:solidFill>
              </a:rPr>
              <a:t>R$ 3,3 em infra (70%).</a:t>
            </a:r>
          </a:p>
        </p:txBody>
      </p:sp>
      <p:sp>
        <p:nvSpPr>
          <p:cNvPr id="134" name="Forma livre 133"/>
          <p:cNvSpPr/>
          <p:nvPr/>
        </p:nvSpPr>
        <p:spPr>
          <a:xfrm rot="10800000" flipV="1">
            <a:off x="137257" y="2033544"/>
            <a:ext cx="762335" cy="387344"/>
          </a:xfrm>
          <a:custGeom>
            <a:avLst/>
            <a:gdLst>
              <a:gd name="connsiteX0" fmla="*/ 0 w 774689"/>
              <a:gd name="connsiteY0" fmla="*/ 0 h 387344"/>
              <a:gd name="connsiteX1" fmla="*/ 581017 w 774689"/>
              <a:gd name="connsiteY1" fmla="*/ 0 h 387344"/>
              <a:gd name="connsiteX2" fmla="*/ 774689 w 774689"/>
              <a:gd name="connsiteY2" fmla="*/ 193672 h 387344"/>
              <a:gd name="connsiteX3" fmla="*/ 581017 w 774689"/>
              <a:gd name="connsiteY3" fmla="*/ 387344 h 387344"/>
              <a:gd name="connsiteX4" fmla="*/ 0 w 774689"/>
              <a:gd name="connsiteY4" fmla="*/ 387344 h 387344"/>
              <a:gd name="connsiteX5" fmla="*/ 193672 w 774689"/>
              <a:gd name="connsiteY5" fmla="*/ 193672 h 387344"/>
              <a:gd name="connsiteX6" fmla="*/ 0 w 774689"/>
              <a:gd name="connsiteY6" fmla="*/ 0 h 3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689" h="387344">
                <a:moveTo>
                  <a:pt x="0" y="0"/>
                </a:moveTo>
                <a:lnTo>
                  <a:pt x="581017" y="0"/>
                </a:lnTo>
                <a:lnTo>
                  <a:pt x="774689" y="193672"/>
                </a:lnTo>
                <a:lnTo>
                  <a:pt x="581017" y="387344"/>
                </a:lnTo>
                <a:lnTo>
                  <a:pt x="0" y="387344"/>
                </a:lnTo>
                <a:lnTo>
                  <a:pt x="193672" y="193672"/>
                </a:lnTo>
                <a:lnTo>
                  <a:pt x="0" y="0"/>
                </a:lnTo>
                <a:close/>
              </a:path>
            </a:pathLst>
          </a:custGeom>
          <a:solidFill>
            <a:schemeClr val="tx2"/>
          </a:solidFill>
        </p:spPr>
        <p:style>
          <a:lnRef idx="3">
            <a:schemeClr val="lt1"/>
          </a:lnRef>
          <a:fillRef idx="1">
            <a:schemeClr val="accent1"/>
          </a:fillRef>
          <a:effectRef idx="1">
            <a:schemeClr val="accent1"/>
          </a:effectRef>
          <a:fontRef idx="minor">
            <a:schemeClr val="lt1"/>
          </a:fontRef>
        </p:style>
        <p:txBody>
          <a:bodyPr wrap="none" lIns="239391" tIns="30479" rIns="239393" bIns="30480" spcCol="1270" anchor="ctr">
            <a:scene3d>
              <a:camera prst="orthographicFront">
                <a:rot lat="0" lon="0" rev="0"/>
              </a:camera>
              <a:lightRig rig="threePt" dir="t"/>
            </a:scene3d>
          </a:bodyPr>
          <a:lstStyle/>
          <a:p>
            <a:pPr algn="ctr" defTabSz="1066800">
              <a:lnSpc>
                <a:spcPct val="90000"/>
              </a:lnSpc>
              <a:spcAft>
                <a:spcPct val="35000"/>
              </a:spcAft>
              <a:defRPr/>
            </a:pPr>
            <a:r>
              <a:rPr lang="pt-BR" sz="1200" b="1" dirty="0">
                <a:solidFill>
                  <a:srgbClr val="FFFF00"/>
                </a:solidFill>
                <a:latin typeface="Arial Black" pitchFamily="34" charset="0"/>
              </a:rPr>
              <a:t>2014</a:t>
            </a:r>
          </a:p>
        </p:txBody>
      </p:sp>
      <p:sp>
        <p:nvSpPr>
          <p:cNvPr id="135" name="Forma livre 134"/>
          <p:cNvSpPr/>
          <p:nvPr/>
        </p:nvSpPr>
        <p:spPr>
          <a:xfrm>
            <a:off x="320675" y="2420938"/>
            <a:ext cx="254000" cy="174625"/>
          </a:xfrm>
          <a:custGeom>
            <a:avLst/>
            <a:gdLst/>
            <a:ahLst/>
            <a:cxnLst/>
            <a:rect l="0" t="0" r="0" b="0"/>
            <a:pathLst>
              <a:path>
                <a:moveTo>
                  <a:pt x="0" y="0"/>
                </a:moveTo>
                <a:lnTo>
                  <a:pt x="0" y="144559"/>
                </a:lnTo>
                <a:lnTo>
                  <a:pt x="324582" y="144559"/>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6" name="Forma livre 135"/>
          <p:cNvSpPr/>
          <p:nvPr/>
        </p:nvSpPr>
        <p:spPr>
          <a:xfrm>
            <a:off x="442913" y="2495550"/>
            <a:ext cx="312737" cy="200025"/>
          </a:xfrm>
          <a:custGeom>
            <a:avLst/>
            <a:gdLst>
              <a:gd name="connsiteX0" fmla="*/ 0 w 318030"/>
              <a:gd name="connsiteY0" fmla="*/ 19877 h 198768"/>
              <a:gd name="connsiteX1" fmla="*/ 5822 w 318030"/>
              <a:gd name="connsiteY1" fmla="*/ 5822 h 198768"/>
              <a:gd name="connsiteX2" fmla="*/ 19877 w 318030"/>
              <a:gd name="connsiteY2" fmla="*/ 0 h 198768"/>
              <a:gd name="connsiteX3" fmla="*/ 298153 w 318030"/>
              <a:gd name="connsiteY3" fmla="*/ 0 h 198768"/>
              <a:gd name="connsiteX4" fmla="*/ 312208 w 318030"/>
              <a:gd name="connsiteY4" fmla="*/ 5822 h 198768"/>
              <a:gd name="connsiteX5" fmla="*/ 318030 w 318030"/>
              <a:gd name="connsiteY5" fmla="*/ 19877 h 198768"/>
              <a:gd name="connsiteX6" fmla="*/ 318030 w 318030"/>
              <a:gd name="connsiteY6" fmla="*/ 178891 h 198768"/>
              <a:gd name="connsiteX7" fmla="*/ 312208 w 318030"/>
              <a:gd name="connsiteY7" fmla="*/ 192946 h 198768"/>
              <a:gd name="connsiteX8" fmla="*/ 298153 w 318030"/>
              <a:gd name="connsiteY8" fmla="*/ 198768 h 198768"/>
              <a:gd name="connsiteX9" fmla="*/ 19877 w 318030"/>
              <a:gd name="connsiteY9" fmla="*/ 198768 h 198768"/>
              <a:gd name="connsiteX10" fmla="*/ 5822 w 318030"/>
              <a:gd name="connsiteY10" fmla="*/ 192946 h 198768"/>
              <a:gd name="connsiteX11" fmla="*/ 0 w 318030"/>
              <a:gd name="connsiteY11" fmla="*/ 178891 h 198768"/>
              <a:gd name="connsiteX12" fmla="*/ 0 w 318030"/>
              <a:gd name="connsiteY12" fmla="*/ 19877 h 19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030" h="198768">
                <a:moveTo>
                  <a:pt x="0" y="19877"/>
                </a:moveTo>
                <a:cubicBezTo>
                  <a:pt x="0" y="14605"/>
                  <a:pt x="2094" y="9549"/>
                  <a:pt x="5822" y="5822"/>
                </a:cubicBezTo>
                <a:cubicBezTo>
                  <a:pt x="9550" y="2094"/>
                  <a:pt x="14605" y="0"/>
                  <a:pt x="19877" y="0"/>
                </a:cubicBezTo>
                <a:lnTo>
                  <a:pt x="298153" y="0"/>
                </a:lnTo>
                <a:cubicBezTo>
                  <a:pt x="303425" y="0"/>
                  <a:pt x="308481" y="2094"/>
                  <a:pt x="312208" y="5822"/>
                </a:cubicBezTo>
                <a:cubicBezTo>
                  <a:pt x="315936" y="9550"/>
                  <a:pt x="318030" y="14605"/>
                  <a:pt x="318030" y="19877"/>
                </a:cubicBezTo>
                <a:lnTo>
                  <a:pt x="318030" y="178891"/>
                </a:lnTo>
                <a:cubicBezTo>
                  <a:pt x="318030" y="184163"/>
                  <a:pt x="315936" y="189219"/>
                  <a:pt x="312208" y="192946"/>
                </a:cubicBezTo>
                <a:cubicBezTo>
                  <a:pt x="308480" y="196674"/>
                  <a:pt x="303425" y="198768"/>
                  <a:pt x="298153" y="198768"/>
                </a:cubicBezTo>
                <a:lnTo>
                  <a:pt x="19877" y="198768"/>
                </a:lnTo>
                <a:cubicBezTo>
                  <a:pt x="14605" y="198768"/>
                  <a:pt x="9549" y="196674"/>
                  <a:pt x="5822" y="192946"/>
                </a:cubicBezTo>
                <a:cubicBezTo>
                  <a:pt x="2094" y="189218"/>
                  <a:pt x="0" y="184163"/>
                  <a:pt x="0" y="178891"/>
                </a:cubicBezTo>
                <a:lnTo>
                  <a:pt x="0" y="19877"/>
                </a:lnTo>
                <a:close/>
              </a:path>
            </a:pathLst>
          </a:custGeom>
          <a:solidFill>
            <a:schemeClr val="lt1">
              <a:hueOff val="0"/>
              <a:satOff val="0"/>
              <a:lumOff val="0"/>
            </a:schemeClr>
          </a:solidFill>
          <a:ln w="12700">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4872" tIns="18522" rIns="24872" bIns="18522" spcCol="1270" anchor="ctr"/>
          <a:lstStyle/>
          <a:p>
            <a:pPr algn="ctr" defTabSz="444500">
              <a:lnSpc>
                <a:spcPct val="90000"/>
              </a:lnSpc>
              <a:spcAft>
                <a:spcPct val="35000"/>
              </a:spcAft>
              <a:defRPr/>
            </a:pPr>
            <a:r>
              <a:rPr lang="pt-BR" sz="1000" dirty="0"/>
              <a:t>1</a:t>
            </a:r>
          </a:p>
        </p:txBody>
      </p:sp>
      <p:sp>
        <p:nvSpPr>
          <p:cNvPr id="129" name="Título 1"/>
          <p:cNvSpPr txBox="1">
            <a:spLocks/>
          </p:cNvSpPr>
          <p:nvPr/>
        </p:nvSpPr>
        <p:spPr bwMode="auto">
          <a:xfrm>
            <a:off x="164307" y="404664"/>
            <a:ext cx="7172876"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defRPr sz="4000" b="1">
                <a:solidFill>
                  <a:schemeClr val="accent6"/>
                </a:solidFill>
                <a:latin typeface="+mj-lt"/>
                <a:ea typeface="+mj-ea"/>
                <a:cs typeface="+mj-cs"/>
              </a:defRPr>
            </a:lvl1pPr>
            <a:lvl2pPr eaLnBrk="0" hangingPunct="0">
              <a:defRPr sz="4000"/>
            </a:lvl2pPr>
            <a:lvl3pPr eaLnBrk="0" hangingPunct="0">
              <a:defRPr sz="4000"/>
            </a:lvl3pPr>
            <a:lvl4pPr eaLnBrk="0" hangingPunct="0">
              <a:defRPr sz="4000"/>
            </a:lvl4pPr>
            <a:lvl5pPr eaLnBrk="0" hangingPunct="0">
              <a:defRPr sz="4000"/>
            </a:lvl5pPr>
            <a:lvl6pPr marL="457200" fontAlgn="base">
              <a:spcBef>
                <a:spcPct val="0"/>
              </a:spcBef>
              <a:spcAft>
                <a:spcPct val="0"/>
              </a:spcAft>
              <a:defRPr sz="4000"/>
            </a:lvl6pPr>
            <a:lvl7pPr marL="914400" fontAlgn="base">
              <a:spcBef>
                <a:spcPct val="0"/>
              </a:spcBef>
              <a:spcAft>
                <a:spcPct val="0"/>
              </a:spcAft>
              <a:defRPr sz="4000"/>
            </a:lvl7pPr>
            <a:lvl8pPr marL="1371600" fontAlgn="base">
              <a:spcBef>
                <a:spcPct val="0"/>
              </a:spcBef>
              <a:spcAft>
                <a:spcPct val="0"/>
              </a:spcAft>
              <a:defRPr sz="4000"/>
            </a:lvl8pPr>
            <a:lvl9pPr marL="1828800" fontAlgn="base">
              <a:spcBef>
                <a:spcPct val="0"/>
              </a:spcBef>
              <a:spcAft>
                <a:spcPct val="0"/>
              </a:spcAft>
              <a:defRPr sz="4000"/>
            </a:lvl9pPr>
          </a:lstStyle>
          <a:p>
            <a:r>
              <a:rPr lang="pt-BR" dirty="0"/>
              <a:t>Investimentos Estruturados</a:t>
            </a:r>
          </a:p>
        </p:txBody>
      </p:sp>
    </p:spTree>
    <p:extLst>
      <p:ext uri="{BB962C8B-B14F-4D97-AF65-F5344CB8AC3E}">
        <p14:creationId xmlns:p14="http://schemas.microsoft.com/office/powerpoint/2010/main" val="398373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359074722"/>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6799466" y="1229710"/>
            <a:ext cx="2029223" cy="369332"/>
          </a:xfrm>
          <a:prstGeom prst="rect">
            <a:avLst/>
          </a:prstGeom>
          <a:noFill/>
        </p:spPr>
        <p:txBody>
          <a:bodyPr wrap="square" rtlCol="0">
            <a:spAutoFit/>
          </a:bodyPr>
          <a:lstStyle/>
          <a:p>
            <a:r>
              <a:rPr lang="pt-BR" dirty="0" err="1" smtClean="0"/>
              <a:t>R</a:t>
            </a:r>
            <a:r>
              <a:rPr lang="pt-BR" dirty="0" smtClean="0"/>
              <a:t>$ bi</a:t>
            </a:r>
            <a:endParaRPr lang="pt-BR" dirty="0"/>
          </a:p>
        </p:txBody>
      </p:sp>
      <p:sp>
        <p:nvSpPr>
          <p:cNvPr id="2" name="TextBox 1"/>
          <p:cNvSpPr txBox="1"/>
          <p:nvPr/>
        </p:nvSpPr>
        <p:spPr>
          <a:xfrm>
            <a:off x="89806" y="1216882"/>
            <a:ext cx="8232998" cy="5632310"/>
          </a:xfrm>
          <a:prstGeom prst="rect">
            <a:avLst/>
          </a:prstGeom>
          <a:noFill/>
        </p:spPr>
        <p:txBody>
          <a:bodyPr wrap="square" rtlCol="0">
            <a:spAutoFit/>
          </a:bodyPr>
          <a:lstStyle/>
          <a:p>
            <a:r>
              <a:rPr lang="en-US" sz="2400" dirty="0" err="1" smtClean="0"/>
              <a:t>É</a:t>
            </a:r>
            <a:r>
              <a:rPr lang="en-US" sz="2400" dirty="0" smtClean="0"/>
              <a:t> a </a:t>
            </a:r>
            <a:r>
              <a:rPr lang="en-US" sz="2400" dirty="0" err="1" smtClean="0"/>
              <a:t>segunda</a:t>
            </a:r>
            <a:r>
              <a:rPr lang="en-US" sz="2400" dirty="0" smtClean="0"/>
              <a:t> </a:t>
            </a:r>
            <a:r>
              <a:rPr lang="en-US" sz="2400" dirty="0" err="1"/>
              <a:t>maior</a:t>
            </a:r>
            <a:r>
              <a:rPr lang="en-US" sz="2400" dirty="0"/>
              <a:t> </a:t>
            </a:r>
            <a:r>
              <a:rPr lang="en-US" sz="2400" dirty="0" err="1"/>
              <a:t>proporção</a:t>
            </a:r>
            <a:r>
              <a:rPr lang="en-US" sz="2400" dirty="0"/>
              <a:t> de </a:t>
            </a:r>
            <a:r>
              <a:rPr lang="en-US" sz="2400" dirty="0" err="1"/>
              <a:t>aplicação</a:t>
            </a:r>
            <a:r>
              <a:rPr lang="en-US" sz="2400" dirty="0"/>
              <a:t> </a:t>
            </a:r>
            <a:r>
              <a:rPr lang="en-US" sz="2400" dirty="0" err="1" smtClean="0"/>
              <a:t>investimentos</a:t>
            </a:r>
            <a:r>
              <a:rPr lang="en-US" sz="2400" dirty="0" smtClean="0"/>
              <a:t> </a:t>
            </a:r>
            <a:r>
              <a:rPr lang="en-US" sz="2400" dirty="0" err="1"/>
              <a:t>estruturados</a:t>
            </a:r>
            <a:r>
              <a:rPr lang="en-US" sz="2400" dirty="0"/>
              <a:t>, </a:t>
            </a:r>
            <a:r>
              <a:rPr lang="en-US" sz="2400" dirty="0" err="1"/>
              <a:t>dentre</a:t>
            </a:r>
            <a:r>
              <a:rPr lang="en-US" sz="2400" dirty="0"/>
              <a:t> as EFPC </a:t>
            </a:r>
            <a:r>
              <a:rPr lang="en-US" sz="2400" dirty="0" err="1"/>
              <a:t>patrocinadas</a:t>
            </a:r>
            <a:r>
              <a:rPr lang="en-US" sz="2400" dirty="0"/>
              <a:t> </a:t>
            </a:r>
            <a:r>
              <a:rPr lang="en-US" sz="2400" dirty="0" err="1"/>
              <a:t>por</a:t>
            </a:r>
            <a:r>
              <a:rPr lang="en-US" sz="2400" dirty="0"/>
              <a:t> </a:t>
            </a:r>
            <a:r>
              <a:rPr lang="en-US" sz="2400" dirty="0" err="1"/>
              <a:t>estatais</a:t>
            </a:r>
            <a:r>
              <a:rPr lang="en-US" sz="2400" dirty="0"/>
              <a:t>, </a:t>
            </a:r>
            <a:r>
              <a:rPr lang="en-US" sz="2400" dirty="0" err="1"/>
              <a:t>só</a:t>
            </a:r>
            <a:r>
              <a:rPr lang="en-US" sz="2400" dirty="0"/>
              <a:t> </a:t>
            </a:r>
            <a:r>
              <a:rPr lang="en-US" sz="2400" dirty="0" err="1"/>
              <a:t>perdendo</a:t>
            </a:r>
            <a:r>
              <a:rPr lang="en-US" sz="2400" dirty="0"/>
              <a:t> </a:t>
            </a:r>
            <a:r>
              <a:rPr lang="en-US" sz="2400" dirty="0" err="1"/>
              <a:t>para</a:t>
            </a:r>
            <a:r>
              <a:rPr lang="en-US" sz="2400" dirty="0"/>
              <a:t> a POSTALIS, </a:t>
            </a:r>
            <a:r>
              <a:rPr lang="en-US" sz="2400" dirty="0" smtClean="0"/>
              <a:t>dados </a:t>
            </a:r>
            <a:r>
              <a:rPr lang="en-US" sz="2400" dirty="0" err="1"/>
              <a:t>consolidados</a:t>
            </a:r>
            <a:r>
              <a:rPr lang="en-US" sz="2400" dirty="0"/>
              <a:t> de </a:t>
            </a:r>
            <a:r>
              <a:rPr lang="en-US" sz="2400" dirty="0" smtClean="0"/>
              <a:t>2014:</a:t>
            </a:r>
          </a:p>
          <a:p>
            <a:endParaRPr lang="en-US" sz="2400" dirty="0"/>
          </a:p>
          <a:p>
            <a:r>
              <a:rPr lang="en-US" sz="2400" dirty="0" smtClean="0"/>
              <a:t>POSTALIS</a:t>
            </a:r>
            <a:r>
              <a:rPr lang="en-US" sz="2400" dirty="0"/>
              <a:t>: 18,42%</a:t>
            </a:r>
            <a:endParaRPr lang="pt-BR" sz="2400" dirty="0"/>
          </a:p>
          <a:p>
            <a:r>
              <a:rPr lang="en-US" sz="2400" dirty="0"/>
              <a:t>FUNCEF: 10,84%</a:t>
            </a:r>
            <a:endParaRPr lang="pt-BR" sz="2400" dirty="0"/>
          </a:p>
          <a:p>
            <a:r>
              <a:rPr lang="en-US" sz="2400" dirty="0"/>
              <a:t>FAPES: 7,1%</a:t>
            </a:r>
            <a:endParaRPr lang="pt-BR" sz="2400" dirty="0"/>
          </a:p>
          <a:p>
            <a:r>
              <a:rPr lang="en-US" sz="2400" dirty="0"/>
              <a:t>PETROS: 6,14%</a:t>
            </a:r>
            <a:endParaRPr lang="pt-BR" sz="2400" dirty="0"/>
          </a:p>
          <a:p>
            <a:r>
              <a:rPr lang="en-US" sz="2400" dirty="0"/>
              <a:t>FORLUZ: 5,93%</a:t>
            </a:r>
            <a:endParaRPr lang="pt-BR" sz="2400" dirty="0"/>
          </a:p>
          <a:p>
            <a:r>
              <a:rPr lang="en-US" sz="2400" dirty="0"/>
              <a:t>REAL GRANDEZA: 1,35%</a:t>
            </a:r>
            <a:endParaRPr lang="pt-BR" sz="2400" dirty="0"/>
          </a:p>
          <a:p>
            <a:r>
              <a:rPr lang="en-US" sz="2400" dirty="0"/>
              <a:t>PREVI: 0,065</a:t>
            </a:r>
            <a:r>
              <a:rPr lang="en-US" sz="2400" dirty="0" smtClean="0"/>
              <a:t>%</a:t>
            </a:r>
            <a:endParaRPr lang="pt-BR" sz="2400" dirty="0"/>
          </a:p>
          <a:p>
            <a:endParaRPr lang="x-none" sz="2400" dirty="0" smtClean="0"/>
          </a:p>
          <a:p>
            <a:r>
              <a:rPr lang="x-none" sz="2400" dirty="0" smtClean="0"/>
              <a:t>Com </a:t>
            </a:r>
            <a:r>
              <a:rPr lang="en-US" sz="2400" dirty="0" smtClean="0"/>
              <a:t>um </a:t>
            </a:r>
            <a:r>
              <a:rPr lang="en-US" sz="2400" dirty="0" err="1"/>
              <a:t>patrimônio</a:t>
            </a:r>
            <a:r>
              <a:rPr lang="en-US" sz="2400" dirty="0"/>
              <a:t> de R$56 bi, a FUNCEF tem R$6 bi </a:t>
            </a:r>
            <a:r>
              <a:rPr lang="en-US" sz="2400" dirty="0" err="1"/>
              <a:t>nessa</a:t>
            </a:r>
            <a:r>
              <a:rPr lang="en-US" sz="2400" dirty="0"/>
              <a:t> </a:t>
            </a:r>
            <a:r>
              <a:rPr lang="en-US" sz="2400" dirty="0" err="1"/>
              <a:t>classe</a:t>
            </a:r>
            <a:r>
              <a:rPr lang="en-US" sz="2400" dirty="0"/>
              <a:t>, </a:t>
            </a:r>
            <a:r>
              <a:rPr lang="en-US" sz="2400" dirty="0" smtClean="0"/>
              <a:t>a </a:t>
            </a:r>
            <a:r>
              <a:rPr lang="en-US" sz="2400" dirty="0"/>
              <a:t>PREVI, com R$160 bi, </a:t>
            </a:r>
            <a:r>
              <a:rPr lang="en-US" sz="2400" dirty="0" err="1" smtClean="0"/>
              <a:t>aplica</a:t>
            </a:r>
            <a:r>
              <a:rPr lang="en-US" sz="2400" dirty="0" smtClean="0"/>
              <a:t> </a:t>
            </a:r>
            <a:r>
              <a:rPr lang="en-US" sz="2400" dirty="0" err="1" smtClean="0"/>
              <a:t>apenas</a:t>
            </a:r>
            <a:r>
              <a:rPr lang="en-US" sz="2400" dirty="0" smtClean="0"/>
              <a:t> </a:t>
            </a:r>
            <a:r>
              <a:rPr lang="en-US" sz="2400" dirty="0"/>
              <a:t>R$1 </a:t>
            </a:r>
            <a:r>
              <a:rPr lang="en-US" sz="2400" dirty="0" err="1"/>
              <a:t>bilhão</a:t>
            </a:r>
            <a:r>
              <a:rPr lang="en-US" sz="2400" dirty="0"/>
              <a:t>...</a:t>
            </a:r>
            <a:endParaRPr lang="pt-BR" sz="2400" dirty="0"/>
          </a:p>
          <a:p>
            <a:r>
              <a:rPr lang="pt-BR" sz="2400" dirty="0"/>
              <a:t> </a:t>
            </a:r>
          </a:p>
        </p:txBody>
      </p:sp>
    </p:spTree>
    <p:extLst>
      <p:ext uri="{BB962C8B-B14F-4D97-AF65-F5344CB8AC3E}">
        <p14:creationId xmlns:p14="http://schemas.microsoft.com/office/powerpoint/2010/main" val="72646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586838" y="446358"/>
            <a:ext cx="9153525" cy="963341"/>
          </a:xfrm>
          <a:prstGeom prst="rect">
            <a:avLst/>
          </a:prstGeom>
        </p:spPr>
        <p:txBody>
          <a:bodyPr>
            <a:spAutoFit/>
          </a:bodyPr>
          <a:lstStyle/>
          <a:p>
            <a:pPr algn="ctr" defTabSz="1244600">
              <a:lnSpc>
                <a:spcPct val="90000"/>
              </a:lnSpc>
              <a:spcAft>
                <a:spcPct val="35000"/>
              </a:spcAft>
              <a:defRPr/>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itchFamily="34" charset="0"/>
              </a:rPr>
              <a:t>Contencioso Judicial</a:t>
            </a:r>
          </a:p>
          <a:p>
            <a:pPr algn="ctr" defTabSz="1244600">
              <a:lnSpc>
                <a:spcPct val="90000"/>
              </a:lnSpc>
              <a:spcAft>
                <a:spcPct val="35000"/>
              </a:spcAft>
              <a:defRPr/>
            </a:pP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itchFamily="34" charset="0"/>
              </a:rPr>
              <a:t>Quantidade de ações </a:t>
            </a:r>
          </a:p>
        </p:txBody>
      </p:sp>
      <p:sp>
        <p:nvSpPr>
          <p:cNvPr id="57347" name="Espaço Reservado para Número de Slide 1"/>
          <p:cNvSpPr>
            <a:spLocks noGrp="1"/>
          </p:cNvSpPr>
          <p:nvPr>
            <p:ph type="sldNum" sz="quarter" idx="12"/>
          </p:nvPr>
        </p:nvSpPr>
        <p:spPr bwMode="auto">
          <a:xfrm>
            <a:off x="6875463" y="64643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D012D8D-0C9F-4820-BECF-D2862F486C81}" type="slidenum">
              <a:rPr lang="pt-BR" altLang="pt-BR" smtClean="0">
                <a:solidFill>
                  <a:srgbClr val="002060"/>
                </a:solidFill>
              </a:rPr>
              <a:pPr eaLnBrk="1" hangingPunct="1"/>
              <a:t>28</a:t>
            </a:fld>
            <a:endParaRPr lang="pt-BR" altLang="pt-BR" smtClean="0">
              <a:solidFill>
                <a:srgbClr val="002060"/>
              </a:solidFill>
            </a:endParaRPr>
          </a:p>
        </p:txBody>
      </p:sp>
      <p:sp>
        <p:nvSpPr>
          <p:cNvPr id="57348" name="CaixaDeTexto 2"/>
          <p:cNvSpPr txBox="1">
            <a:spLocks noChangeArrowheads="1"/>
          </p:cNvSpPr>
          <p:nvPr/>
        </p:nvSpPr>
        <p:spPr bwMode="auto">
          <a:xfrm>
            <a:off x="179388" y="6524625"/>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t-BR" altLang="pt-BR" sz="1400"/>
              <a:t>Fonte: GEJUR</a:t>
            </a:r>
          </a:p>
        </p:txBody>
      </p:sp>
      <p:graphicFrame>
        <p:nvGraphicFramePr>
          <p:cNvPr id="6" name="Gráfico 5"/>
          <p:cNvGraphicFramePr>
            <a:graphicFrameLocks/>
          </p:cNvGraphicFramePr>
          <p:nvPr/>
        </p:nvGraphicFramePr>
        <p:xfrm>
          <a:off x="395536" y="1409699"/>
          <a:ext cx="8352928" cy="5114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042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909732441"/>
              </p:ext>
            </p:extLst>
          </p:nvPr>
        </p:nvGraphicFramePr>
        <p:xfrm>
          <a:off x="-43455" y="426673"/>
          <a:ext cx="7061018"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12"/>
          <p:cNvGraphicFramePr/>
          <p:nvPr>
            <p:extLst>
              <p:ext uri="{D42A27DB-BD31-4B8C-83A1-F6EECF244321}">
                <p14:modId xmlns:p14="http://schemas.microsoft.com/office/powerpoint/2010/main" val="410884267"/>
              </p:ext>
            </p:extLst>
          </p:nvPr>
        </p:nvGraphicFramePr>
        <p:xfrm>
          <a:off x="35914" y="433137"/>
          <a:ext cx="6981649" cy="661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Gráfico 6"/>
          <p:cNvGraphicFramePr>
            <a:graphicFrameLocks/>
          </p:cNvGraphicFramePr>
          <p:nvPr>
            <p:extLst>
              <p:ext uri="{D42A27DB-BD31-4B8C-83A1-F6EECF244321}">
                <p14:modId xmlns:p14="http://schemas.microsoft.com/office/powerpoint/2010/main" val="3388500265"/>
              </p:ext>
            </p:extLst>
          </p:nvPr>
        </p:nvGraphicFramePr>
        <p:xfrm>
          <a:off x="72008" y="1088411"/>
          <a:ext cx="8843392" cy="5366817"/>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2409397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54442736"/>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6799466" y="1229710"/>
            <a:ext cx="2029223" cy="369332"/>
          </a:xfrm>
          <a:prstGeom prst="rect">
            <a:avLst/>
          </a:prstGeom>
          <a:noFill/>
        </p:spPr>
        <p:txBody>
          <a:bodyPr wrap="square" rtlCol="0">
            <a:spAutoFit/>
          </a:bodyPr>
          <a:lstStyle/>
          <a:p>
            <a:r>
              <a:rPr lang="pt-BR" dirty="0" err="1" smtClean="0"/>
              <a:t>R</a:t>
            </a:r>
            <a:r>
              <a:rPr lang="pt-BR" dirty="0" smtClean="0"/>
              <a:t>$ mil</a:t>
            </a:r>
            <a:endParaRPr lang="pt-BR" dirty="0"/>
          </a:p>
        </p:txBody>
      </p:sp>
      <p:pic>
        <p:nvPicPr>
          <p:cNvPr id="5" name="Imagem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775" y="1770063"/>
            <a:ext cx="89344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463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08487" y="410486"/>
            <a:ext cx="6472884" cy="935072"/>
          </a:xfrm>
          <a:prstGeom prst="rect">
            <a:avLst/>
          </a:prstGeom>
        </p:spPr>
        <p:txBody>
          <a:bodyPr lIns="91425" tIns="91425" rIns="91425" bIns="91425" anchor="b" anchorCtr="0">
            <a:noAutofit/>
          </a:bodyPr>
          <a:lstStyle/>
          <a:p>
            <a:pPr lvl="0" rtl="0">
              <a:spcBef>
                <a:spcPts val="0"/>
              </a:spcBef>
              <a:buNone/>
            </a:pPr>
            <a:r>
              <a:rPr lang="pt-BR" dirty="0" smtClean="0"/>
              <a:t>Contencioso Jurídico</a:t>
            </a:r>
            <a:endParaRPr lang="pt-BR" dirty="0"/>
          </a:p>
        </p:txBody>
      </p:sp>
      <p:sp>
        <p:nvSpPr>
          <p:cNvPr id="79" name="Shape 79"/>
          <p:cNvSpPr txBox="1">
            <a:spLocks noGrp="1"/>
          </p:cNvSpPr>
          <p:nvPr>
            <p:ph type="subTitle" idx="1"/>
          </p:nvPr>
        </p:nvSpPr>
        <p:spPr>
          <a:xfrm>
            <a:off x="203401" y="1627767"/>
            <a:ext cx="8822399" cy="4550399"/>
          </a:xfrm>
          <a:prstGeom prst="rect">
            <a:avLst/>
          </a:prstGeom>
        </p:spPr>
        <p:txBody>
          <a:bodyPr lIns="91425" tIns="91425" rIns="91425" bIns="91425" anchor="t" anchorCtr="0">
            <a:noAutofit/>
          </a:bodyPr>
          <a:lstStyle/>
          <a:p>
            <a:pPr lvl="0" rtl="0">
              <a:spcBef>
                <a:spcPts val="0"/>
              </a:spcBef>
              <a:buNone/>
            </a:pPr>
            <a:r>
              <a:rPr lang="pt-BR" dirty="0">
                <a:solidFill>
                  <a:srgbClr val="000000"/>
                </a:solidFill>
              </a:rPr>
              <a:t>Trajetória </a:t>
            </a:r>
            <a:r>
              <a:rPr lang="pt-BR" dirty="0" err="1">
                <a:solidFill>
                  <a:srgbClr val="000000"/>
                </a:solidFill>
              </a:rPr>
              <a:t>Exig</a:t>
            </a:r>
            <a:r>
              <a:rPr lang="pt-BR" dirty="0">
                <a:solidFill>
                  <a:srgbClr val="000000"/>
                </a:solidFill>
              </a:rPr>
              <a:t>. </a:t>
            </a:r>
            <a:r>
              <a:rPr lang="pt-BR" dirty="0" err="1">
                <a:solidFill>
                  <a:srgbClr val="000000"/>
                </a:solidFill>
              </a:rPr>
              <a:t>Conting</a:t>
            </a:r>
            <a:r>
              <a:rPr lang="pt-BR" dirty="0">
                <a:solidFill>
                  <a:srgbClr val="000000"/>
                </a:solidFill>
              </a:rPr>
              <a:t>. </a:t>
            </a:r>
            <a:r>
              <a:rPr lang="pt-BR" dirty="0" smtClean="0">
                <a:solidFill>
                  <a:srgbClr val="000000"/>
                </a:solidFill>
              </a:rPr>
              <a:t>Com Prov</a:t>
            </a:r>
            <a:r>
              <a:rPr lang="pt-BR" dirty="0">
                <a:solidFill>
                  <a:srgbClr val="000000"/>
                </a:solidFill>
              </a:rPr>
              <a:t>. Judiciais</a:t>
            </a:r>
            <a:r>
              <a:rPr lang="pt-BR" dirty="0" smtClean="0">
                <a:solidFill>
                  <a:srgbClr val="000000"/>
                </a:solidFill>
              </a:rPr>
              <a:t>-(Provável</a:t>
            </a:r>
            <a:r>
              <a:rPr lang="pt-BR" dirty="0">
                <a:solidFill>
                  <a:srgbClr val="000000"/>
                </a:solidFill>
              </a:rPr>
              <a:t>)</a:t>
            </a:r>
          </a:p>
          <a:p>
            <a:pPr lvl="0" rtl="0">
              <a:spcBef>
                <a:spcPts val="0"/>
              </a:spcBef>
              <a:buNone/>
            </a:pPr>
            <a:r>
              <a:rPr lang="pt-BR" dirty="0">
                <a:solidFill>
                  <a:srgbClr val="000000"/>
                </a:solidFill>
              </a:rPr>
              <a:t>2009 - </a:t>
            </a:r>
            <a:r>
              <a:rPr lang="pt-BR" dirty="0" err="1">
                <a:solidFill>
                  <a:srgbClr val="000000"/>
                </a:solidFill>
              </a:rPr>
              <a:t>R</a:t>
            </a:r>
            <a:r>
              <a:rPr lang="pt-BR" dirty="0">
                <a:solidFill>
                  <a:srgbClr val="000000"/>
                </a:solidFill>
              </a:rPr>
              <a:t>$ 0,306</a:t>
            </a:r>
          </a:p>
          <a:p>
            <a:pPr lvl="0" rtl="0">
              <a:spcBef>
                <a:spcPts val="0"/>
              </a:spcBef>
              <a:buNone/>
            </a:pPr>
            <a:r>
              <a:rPr lang="pt-BR" dirty="0">
                <a:solidFill>
                  <a:srgbClr val="000000"/>
                </a:solidFill>
              </a:rPr>
              <a:t>2010 - </a:t>
            </a:r>
            <a:r>
              <a:rPr lang="pt-BR" dirty="0" err="1">
                <a:solidFill>
                  <a:srgbClr val="000000"/>
                </a:solidFill>
              </a:rPr>
              <a:t>R</a:t>
            </a:r>
            <a:r>
              <a:rPr lang="pt-BR" dirty="0">
                <a:solidFill>
                  <a:srgbClr val="000000"/>
                </a:solidFill>
              </a:rPr>
              <a:t>$ 0,334</a:t>
            </a:r>
          </a:p>
          <a:p>
            <a:pPr lvl="0" rtl="0">
              <a:spcBef>
                <a:spcPts val="0"/>
              </a:spcBef>
              <a:buNone/>
            </a:pPr>
            <a:r>
              <a:rPr lang="pt-BR" dirty="0">
                <a:solidFill>
                  <a:srgbClr val="000000"/>
                </a:solidFill>
              </a:rPr>
              <a:t>2011 - </a:t>
            </a:r>
            <a:r>
              <a:rPr lang="pt-BR" dirty="0" err="1">
                <a:solidFill>
                  <a:srgbClr val="000000"/>
                </a:solidFill>
              </a:rPr>
              <a:t>R</a:t>
            </a:r>
            <a:r>
              <a:rPr lang="pt-BR" dirty="0">
                <a:solidFill>
                  <a:srgbClr val="000000"/>
                </a:solidFill>
              </a:rPr>
              <a:t>$ 1,158</a:t>
            </a:r>
          </a:p>
          <a:p>
            <a:pPr lvl="0" rtl="0">
              <a:spcBef>
                <a:spcPts val="0"/>
              </a:spcBef>
              <a:buNone/>
            </a:pPr>
            <a:r>
              <a:rPr lang="pt-BR" dirty="0">
                <a:solidFill>
                  <a:srgbClr val="000000"/>
                </a:solidFill>
              </a:rPr>
              <a:t>2012 - </a:t>
            </a:r>
            <a:r>
              <a:rPr lang="pt-BR" dirty="0" err="1">
                <a:solidFill>
                  <a:srgbClr val="000000"/>
                </a:solidFill>
              </a:rPr>
              <a:t>R</a:t>
            </a:r>
            <a:r>
              <a:rPr lang="pt-BR" dirty="0">
                <a:solidFill>
                  <a:srgbClr val="000000"/>
                </a:solidFill>
              </a:rPr>
              <a:t>$ 1,275</a:t>
            </a:r>
          </a:p>
          <a:p>
            <a:pPr lvl="0" rtl="0">
              <a:spcBef>
                <a:spcPts val="0"/>
              </a:spcBef>
              <a:buNone/>
            </a:pPr>
            <a:r>
              <a:rPr lang="pt-BR" dirty="0">
                <a:solidFill>
                  <a:srgbClr val="000000"/>
                </a:solidFill>
              </a:rPr>
              <a:t>2013 - </a:t>
            </a:r>
            <a:r>
              <a:rPr lang="pt-BR" dirty="0" err="1">
                <a:solidFill>
                  <a:srgbClr val="000000"/>
                </a:solidFill>
              </a:rPr>
              <a:t>R</a:t>
            </a:r>
            <a:r>
              <a:rPr lang="pt-BR" dirty="0">
                <a:solidFill>
                  <a:srgbClr val="000000"/>
                </a:solidFill>
              </a:rPr>
              <a:t>$ 1,108</a:t>
            </a:r>
          </a:p>
          <a:p>
            <a:pPr rtl="0">
              <a:spcBef>
                <a:spcPts val="0"/>
              </a:spcBef>
              <a:buNone/>
            </a:pPr>
            <a:r>
              <a:rPr lang="pt-BR" dirty="0">
                <a:solidFill>
                  <a:srgbClr val="000000"/>
                </a:solidFill>
              </a:rPr>
              <a:t>2014 - </a:t>
            </a:r>
            <a:r>
              <a:rPr lang="pt-BR" dirty="0" err="1">
                <a:solidFill>
                  <a:srgbClr val="000000"/>
                </a:solidFill>
              </a:rPr>
              <a:t>R</a:t>
            </a:r>
            <a:r>
              <a:rPr lang="pt-BR" dirty="0">
                <a:solidFill>
                  <a:srgbClr val="000000"/>
                </a:solidFill>
              </a:rPr>
              <a:t>$ 1,446</a:t>
            </a:r>
          </a:p>
          <a:p>
            <a:pPr lvl="0" rtl="0">
              <a:spcBef>
                <a:spcPts val="0"/>
              </a:spcBef>
              <a:buNone/>
            </a:pPr>
            <a:r>
              <a:rPr lang="pt-BR" dirty="0">
                <a:solidFill>
                  <a:srgbClr val="000000"/>
                </a:solidFill>
              </a:rPr>
              <a:t>Variação no período: 372,6%</a:t>
            </a:r>
          </a:p>
          <a:p>
            <a:pPr lvl="0" algn="l" rtl="0">
              <a:spcBef>
                <a:spcPts val="0"/>
              </a:spcBef>
              <a:buNone/>
            </a:pPr>
            <a:r>
              <a:rPr lang="pt-BR" sz="1400" dirty="0">
                <a:solidFill>
                  <a:srgbClr val="000000"/>
                </a:solidFill>
              </a:rPr>
              <a:t>*</a:t>
            </a:r>
            <a:r>
              <a:rPr lang="pt-BR" sz="1400" b="1" i="1" dirty="0">
                <a:solidFill>
                  <a:srgbClr val="000000"/>
                </a:solidFill>
              </a:rPr>
              <a:t>valores em </a:t>
            </a:r>
            <a:r>
              <a:rPr lang="pt-BR" sz="1400" b="1" i="1" dirty="0" err="1">
                <a:solidFill>
                  <a:srgbClr val="000000"/>
                </a:solidFill>
              </a:rPr>
              <a:t>R</a:t>
            </a:r>
            <a:r>
              <a:rPr lang="pt-BR" sz="1400" b="1" i="1" dirty="0">
                <a:solidFill>
                  <a:srgbClr val="000000"/>
                </a:solidFill>
              </a:rPr>
              <a:t>$ bilhões</a:t>
            </a:r>
          </a:p>
        </p:txBody>
      </p:sp>
    </p:spTree>
    <p:extLst>
      <p:ext uri="{BB962C8B-B14F-4D97-AF65-F5344CB8AC3E}">
        <p14:creationId xmlns:p14="http://schemas.microsoft.com/office/powerpoint/2010/main" val="16856778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131422122"/>
              </p:ext>
            </p:extLst>
          </p:nvPr>
        </p:nvGraphicFramePr>
        <p:xfrm>
          <a:off x="72008" y="433137"/>
          <a:ext cx="6984043"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12"/>
          <p:cNvGraphicFramePr/>
          <p:nvPr>
            <p:extLst>
              <p:ext uri="{D42A27DB-BD31-4B8C-83A1-F6EECF244321}">
                <p14:modId xmlns:p14="http://schemas.microsoft.com/office/powerpoint/2010/main" val="2164708709"/>
              </p:ext>
            </p:extLst>
          </p:nvPr>
        </p:nvGraphicFramePr>
        <p:xfrm>
          <a:off x="35914" y="433137"/>
          <a:ext cx="7020137" cy="6617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Gráfico 6"/>
          <p:cNvGraphicFramePr>
            <a:graphicFrameLocks/>
          </p:cNvGraphicFramePr>
          <p:nvPr>
            <p:extLst>
              <p:ext uri="{D42A27DB-BD31-4B8C-83A1-F6EECF244321}">
                <p14:modId xmlns:p14="http://schemas.microsoft.com/office/powerpoint/2010/main" val="1299960584"/>
              </p:ext>
            </p:extLst>
          </p:nvPr>
        </p:nvGraphicFramePr>
        <p:xfrm>
          <a:off x="255133" y="1139438"/>
          <a:ext cx="8562296" cy="5239591"/>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2409397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0" y="474625"/>
            <a:ext cx="7772400" cy="615729"/>
          </a:xfrm>
          <a:prstGeom prst="rect">
            <a:avLst/>
          </a:prstGeom>
        </p:spPr>
        <p:txBody>
          <a:bodyPr lIns="91425" tIns="91425" rIns="91425" bIns="91425" anchor="b" anchorCtr="0">
            <a:noAutofit/>
          </a:bodyPr>
          <a:lstStyle/>
          <a:p>
            <a:pPr lvl="0" rtl="0">
              <a:spcBef>
                <a:spcPts val="0"/>
              </a:spcBef>
              <a:buNone/>
            </a:pPr>
            <a:r>
              <a:rPr lang="pt-BR" dirty="0" smtClean="0"/>
              <a:t>Contencioso Jurídico</a:t>
            </a:r>
            <a:endParaRPr lang="pt-BR" dirty="0"/>
          </a:p>
        </p:txBody>
      </p:sp>
      <p:sp>
        <p:nvSpPr>
          <p:cNvPr id="85" name="Shape 85"/>
          <p:cNvSpPr txBox="1">
            <a:spLocks noGrp="1"/>
          </p:cNvSpPr>
          <p:nvPr>
            <p:ph type="subTitle" idx="1"/>
          </p:nvPr>
        </p:nvSpPr>
        <p:spPr>
          <a:xfrm>
            <a:off x="203401" y="1627767"/>
            <a:ext cx="8822399" cy="4550399"/>
          </a:xfrm>
          <a:prstGeom prst="rect">
            <a:avLst/>
          </a:prstGeom>
        </p:spPr>
        <p:txBody>
          <a:bodyPr lIns="91425" tIns="91425" rIns="91425" bIns="91425" anchor="t" anchorCtr="0">
            <a:noAutofit/>
          </a:bodyPr>
          <a:lstStyle/>
          <a:p>
            <a:pPr lvl="0" rtl="0">
              <a:spcBef>
                <a:spcPts val="0"/>
              </a:spcBef>
              <a:buNone/>
            </a:pPr>
            <a:r>
              <a:rPr lang="pt-BR" dirty="0">
                <a:solidFill>
                  <a:srgbClr val="000000"/>
                </a:solidFill>
              </a:rPr>
              <a:t>Trajetória Passivo Judicial </a:t>
            </a:r>
            <a:r>
              <a:rPr lang="pt-BR" dirty="0" smtClean="0">
                <a:solidFill>
                  <a:srgbClr val="000000"/>
                </a:solidFill>
              </a:rPr>
              <a:t>sem </a:t>
            </a:r>
            <a:r>
              <a:rPr lang="pt-BR" dirty="0">
                <a:solidFill>
                  <a:srgbClr val="000000"/>
                </a:solidFill>
              </a:rPr>
              <a:t>Provisão</a:t>
            </a:r>
            <a:r>
              <a:rPr lang="pt-BR" dirty="0" smtClean="0">
                <a:solidFill>
                  <a:srgbClr val="000000"/>
                </a:solidFill>
              </a:rPr>
              <a:t>-(Possível</a:t>
            </a:r>
            <a:r>
              <a:rPr lang="pt-BR" dirty="0">
                <a:solidFill>
                  <a:srgbClr val="000000"/>
                </a:solidFill>
              </a:rPr>
              <a:t>)</a:t>
            </a:r>
          </a:p>
          <a:p>
            <a:pPr lvl="0" rtl="0">
              <a:spcBef>
                <a:spcPts val="0"/>
              </a:spcBef>
              <a:buNone/>
            </a:pPr>
            <a:r>
              <a:rPr lang="pt-BR" dirty="0">
                <a:solidFill>
                  <a:srgbClr val="000000"/>
                </a:solidFill>
              </a:rPr>
              <a:t>2009 - </a:t>
            </a:r>
            <a:r>
              <a:rPr lang="pt-BR" dirty="0" err="1">
                <a:solidFill>
                  <a:srgbClr val="000000"/>
                </a:solidFill>
              </a:rPr>
              <a:t>R</a:t>
            </a:r>
            <a:r>
              <a:rPr lang="pt-BR" dirty="0">
                <a:solidFill>
                  <a:srgbClr val="000000"/>
                </a:solidFill>
              </a:rPr>
              <a:t>$ 0,280</a:t>
            </a:r>
          </a:p>
          <a:p>
            <a:pPr lvl="0" rtl="0">
              <a:spcBef>
                <a:spcPts val="0"/>
              </a:spcBef>
              <a:buNone/>
            </a:pPr>
            <a:r>
              <a:rPr lang="pt-BR" dirty="0">
                <a:solidFill>
                  <a:srgbClr val="000000"/>
                </a:solidFill>
              </a:rPr>
              <a:t>2010 - </a:t>
            </a:r>
            <a:r>
              <a:rPr lang="pt-BR" dirty="0" err="1">
                <a:solidFill>
                  <a:srgbClr val="000000"/>
                </a:solidFill>
              </a:rPr>
              <a:t>R</a:t>
            </a:r>
            <a:r>
              <a:rPr lang="pt-BR" dirty="0">
                <a:solidFill>
                  <a:srgbClr val="000000"/>
                </a:solidFill>
              </a:rPr>
              <a:t>$ 0,329</a:t>
            </a:r>
          </a:p>
          <a:p>
            <a:pPr lvl="0" rtl="0">
              <a:spcBef>
                <a:spcPts val="0"/>
              </a:spcBef>
              <a:buNone/>
            </a:pPr>
            <a:r>
              <a:rPr lang="pt-BR" dirty="0">
                <a:solidFill>
                  <a:srgbClr val="000000"/>
                </a:solidFill>
              </a:rPr>
              <a:t>2011 - </a:t>
            </a:r>
            <a:r>
              <a:rPr lang="pt-BR" dirty="0" err="1">
                <a:solidFill>
                  <a:srgbClr val="000000"/>
                </a:solidFill>
              </a:rPr>
              <a:t>R</a:t>
            </a:r>
            <a:r>
              <a:rPr lang="pt-BR" dirty="0">
                <a:solidFill>
                  <a:srgbClr val="000000"/>
                </a:solidFill>
              </a:rPr>
              <a:t>$ 5,806</a:t>
            </a:r>
          </a:p>
          <a:p>
            <a:pPr lvl="0" rtl="0">
              <a:spcBef>
                <a:spcPts val="0"/>
              </a:spcBef>
              <a:buNone/>
            </a:pPr>
            <a:r>
              <a:rPr lang="pt-BR" dirty="0">
                <a:solidFill>
                  <a:srgbClr val="000000"/>
                </a:solidFill>
              </a:rPr>
              <a:t>2012 - </a:t>
            </a:r>
            <a:r>
              <a:rPr lang="pt-BR" dirty="0" err="1">
                <a:solidFill>
                  <a:srgbClr val="000000"/>
                </a:solidFill>
              </a:rPr>
              <a:t>R</a:t>
            </a:r>
            <a:r>
              <a:rPr lang="pt-BR" dirty="0">
                <a:solidFill>
                  <a:srgbClr val="000000"/>
                </a:solidFill>
              </a:rPr>
              <a:t>$ 7,018</a:t>
            </a:r>
          </a:p>
          <a:p>
            <a:pPr lvl="0" rtl="0">
              <a:spcBef>
                <a:spcPts val="0"/>
              </a:spcBef>
              <a:buNone/>
            </a:pPr>
            <a:r>
              <a:rPr lang="pt-BR" dirty="0">
                <a:solidFill>
                  <a:srgbClr val="000000"/>
                </a:solidFill>
              </a:rPr>
              <a:t>2013 - </a:t>
            </a:r>
            <a:r>
              <a:rPr lang="pt-BR" dirty="0" err="1">
                <a:solidFill>
                  <a:srgbClr val="000000"/>
                </a:solidFill>
              </a:rPr>
              <a:t>R</a:t>
            </a:r>
            <a:r>
              <a:rPr lang="pt-BR" dirty="0">
                <a:solidFill>
                  <a:srgbClr val="000000"/>
                </a:solidFill>
              </a:rPr>
              <a:t>$ 6,410</a:t>
            </a:r>
          </a:p>
          <a:p>
            <a:pPr lvl="0" rtl="0">
              <a:spcBef>
                <a:spcPts val="0"/>
              </a:spcBef>
              <a:buNone/>
            </a:pPr>
            <a:r>
              <a:rPr lang="pt-BR" dirty="0">
                <a:solidFill>
                  <a:srgbClr val="000000"/>
                </a:solidFill>
              </a:rPr>
              <a:t>2014 - </a:t>
            </a:r>
            <a:r>
              <a:rPr lang="pt-BR" dirty="0" err="1">
                <a:solidFill>
                  <a:srgbClr val="000000"/>
                </a:solidFill>
              </a:rPr>
              <a:t>R</a:t>
            </a:r>
            <a:r>
              <a:rPr lang="pt-BR" dirty="0">
                <a:solidFill>
                  <a:srgbClr val="000000"/>
                </a:solidFill>
              </a:rPr>
              <a:t>$ 6,647</a:t>
            </a:r>
          </a:p>
          <a:p>
            <a:pPr lvl="0" rtl="0">
              <a:spcBef>
                <a:spcPts val="0"/>
              </a:spcBef>
              <a:buNone/>
            </a:pPr>
            <a:r>
              <a:rPr lang="pt-BR" dirty="0">
                <a:solidFill>
                  <a:srgbClr val="000000"/>
                </a:solidFill>
              </a:rPr>
              <a:t>Variação no período: 2.374%</a:t>
            </a:r>
          </a:p>
          <a:p>
            <a:pPr lvl="0" algn="l" rtl="0">
              <a:spcBef>
                <a:spcPts val="0"/>
              </a:spcBef>
              <a:buNone/>
            </a:pPr>
            <a:r>
              <a:rPr lang="pt-BR" sz="1400" dirty="0">
                <a:solidFill>
                  <a:srgbClr val="000000"/>
                </a:solidFill>
              </a:rPr>
              <a:t>*</a:t>
            </a:r>
            <a:r>
              <a:rPr lang="pt-BR" sz="1400" b="1" i="1" dirty="0">
                <a:solidFill>
                  <a:srgbClr val="000000"/>
                </a:solidFill>
              </a:rPr>
              <a:t>valores em </a:t>
            </a:r>
            <a:r>
              <a:rPr lang="pt-BR" sz="1400" b="1" i="1" dirty="0" err="1">
                <a:solidFill>
                  <a:srgbClr val="000000"/>
                </a:solidFill>
              </a:rPr>
              <a:t>R</a:t>
            </a:r>
            <a:r>
              <a:rPr lang="pt-BR" sz="1400" b="1" i="1" dirty="0">
                <a:solidFill>
                  <a:srgbClr val="000000"/>
                </a:solidFill>
              </a:rPr>
              <a:t>$ bilhões</a:t>
            </a:r>
          </a:p>
        </p:txBody>
      </p:sp>
    </p:spTree>
    <p:extLst>
      <p:ext uri="{BB962C8B-B14F-4D97-AF65-F5344CB8AC3E}">
        <p14:creationId xmlns:p14="http://schemas.microsoft.com/office/powerpoint/2010/main" val="6130163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911624189"/>
              </p:ext>
            </p:extLst>
          </p:nvPr>
        </p:nvGraphicFramePr>
        <p:xfrm>
          <a:off x="0"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ixaDeTexto 10"/>
          <p:cNvSpPr txBox="1"/>
          <p:nvPr/>
        </p:nvSpPr>
        <p:spPr>
          <a:xfrm>
            <a:off x="7303168" y="910209"/>
            <a:ext cx="1371600" cy="369332"/>
          </a:xfrm>
          <a:prstGeom prst="rect">
            <a:avLst/>
          </a:prstGeom>
          <a:noFill/>
        </p:spPr>
        <p:txBody>
          <a:bodyPr wrap="square" rtlCol="0">
            <a:spAutoFit/>
          </a:bodyPr>
          <a:lstStyle/>
          <a:p>
            <a:r>
              <a:rPr lang="pt-BR" b="1" dirty="0" smtClean="0"/>
              <a:t>R$ Milhões</a:t>
            </a:r>
            <a:endParaRPr lang="pt-BR" b="1" dirty="0"/>
          </a:p>
        </p:txBody>
      </p:sp>
      <p:graphicFrame>
        <p:nvGraphicFramePr>
          <p:cNvPr id="12" name="Gráfico 11"/>
          <p:cNvGraphicFramePr>
            <a:graphicFrameLocks/>
          </p:cNvGraphicFramePr>
          <p:nvPr>
            <p:extLst>
              <p:ext uri="{D42A27DB-BD31-4B8C-83A1-F6EECF244321}">
                <p14:modId xmlns:p14="http://schemas.microsoft.com/office/powerpoint/2010/main" val="4221418052"/>
              </p:ext>
            </p:extLst>
          </p:nvPr>
        </p:nvGraphicFramePr>
        <p:xfrm>
          <a:off x="72008" y="4056433"/>
          <a:ext cx="8934450" cy="24902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Gráfico 12"/>
          <p:cNvGraphicFramePr>
            <a:graphicFrameLocks/>
          </p:cNvGraphicFramePr>
          <p:nvPr>
            <p:extLst>
              <p:ext uri="{D42A27DB-BD31-4B8C-83A1-F6EECF244321}">
                <p14:modId xmlns:p14="http://schemas.microsoft.com/office/powerpoint/2010/main" val="2623296385"/>
              </p:ext>
            </p:extLst>
          </p:nvPr>
        </p:nvGraphicFramePr>
        <p:xfrm>
          <a:off x="72008" y="1191992"/>
          <a:ext cx="8934450" cy="276347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2977412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Graphic spid="13"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927615332"/>
              </p:ext>
            </p:extLst>
          </p:nvPr>
        </p:nvGraphicFramePr>
        <p:xfrm>
          <a:off x="0"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ixaDeTexto 12"/>
          <p:cNvSpPr txBox="1"/>
          <p:nvPr/>
        </p:nvSpPr>
        <p:spPr>
          <a:xfrm>
            <a:off x="7303168" y="910209"/>
            <a:ext cx="1371600" cy="369332"/>
          </a:xfrm>
          <a:prstGeom prst="rect">
            <a:avLst/>
          </a:prstGeom>
          <a:noFill/>
        </p:spPr>
        <p:txBody>
          <a:bodyPr wrap="square" rtlCol="0">
            <a:spAutoFit/>
          </a:bodyPr>
          <a:lstStyle/>
          <a:p>
            <a:r>
              <a:rPr lang="pt-BR" b="1" dirty="0" smtClean="0"/>
              <a:t>R$ Milhões</a:t>
            </a:r>
            <a:endParaRPr lang="pt-BR" b="1" dirty="0"/>
          </a:p>
        </p:txBody>
      </p:sp>
      <p:graphicFrame>
        <p:nvGraphicFramePr>
          <p:cNvPr id="8" name="Gráfico 7"/>
          <p:cNvGraphicFramePr>
            <a:graphicFrameLocks/>
          </p:cNvGraphicFramePr>
          <p:nvPr>
            <p:extLst>
              <p:ext uri="{D42A27DB-BD31-4B8C-83A1-F6EECF244321}">
                <p14:modId xmlns:p14="http://schemas.microsoft.com/office/powerpoint/2010/main" val="439374007"/>
              </p:ext>
            </p:extLst>
          </p:nvPr>
        </p:nvGraphicFramePr>
        <p:xfrm>
          <a:off x="145915" y="4066162"/>
          <a:ext cx="8755197" cy="25907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Gráfico 13"/>
          <p:cNvGraphicFramePr>
            <a:graphicFrameLocks/>
          </p:cNvGraphicFramePr>
          <p:nvPr>
            <p:extLst>
              <p:ext uri="{D42A27DB-BD31-4B8C-83A1-F6EECF244321}">
                <p14:modId xmlns:p14="http://schemas.microsoft.com/office/powerpoint/2010/main" val="383161884"/>
              </p:ext>
            </p:extLst>
          </p:nvPr>
        </p:nvGraphicFramePr>
        <p:xfrm>
          <a:off x="145915" y="1303507"/>
          <a:ext cx="8696324" cy="256810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48267163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4"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886495402"/>
              </p:ext>
            </p:extLst>
          </p:nvPr>
        </p:nvGraphicFramePr>
        <p:xfrm>
          <a:off x="72008"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2707104" y="1034717"/>
            <a:ext cx="3777917" cy="430887"/>
          </a:xfrm>
          <a:prstGeom prst="rect">
            <a:avLst/>
          </a:prstGeom>
          <a:noFill/>
        </p:spPr>
        <p:txBody>
          <a:bodyPr wrap="square" rtlCol="0">
            <a:spAutoFit/>
          </a:bodyPr>
          <a:lstStyle/>
          <a:p>
            <a:r>
              <a:rPr lang="pt-BR" sz="2200" b="1" dirty="0" smtClean="0">
                <a:latin typeface="Arial" pitchFamily="34" charset="0"/>
                <a:cs typeface="Arial" pitchFamily="34" charset="0"/>
              </a:rPr>
              <a:t>Resultado do Exercício</a:t>
            </a:r>
            <a:endParaRPr lang="pt-BR" sz="2200" b="1" dirty="0">
              <a:latin typeface="Arial" pitchFamily="34" charset="0"/>
              <a:cs typeface="Arial" pitchFamily="34" charset="0"/>
            </a:endParaRPr>
          </a:p>
        </p:txBody>
      </p:sp>
      <p:sp>
        <p:nvSpPr>
          <p:cNvPr id="10" name="CaixaDeTexto 9"/>
          <p:cNvSpPr txBox="1"/>
          <p:nvPr/>
        </p:nvSpPr>
        <p:spPr>
          <a:xfrm>
            <a:off x="2707103" y="3573379"/>
            <a:ext cx="3777917" cy="430887"/>
          </a:xfrm>
          <a:prstGeom prst="rect">
            <a:avLst/>
          </a:prstGeom>
          <a:noFill/>
        </p:spPr>
        <p:txBody>
          <a:bodyPr wrap="square" rtlCol="0">
            <a:spAutoFit/>
          </a:bodyPr>
          <a:lstStyle/>
          <a:p>
            <a:r>
              <a:rPr lang="pt-BR" sz="2200" b="1" dirty="0" smtClean="0">
                <a:latin typeface="Arial" pitchFamily="34" charset="0"/>
                <a:cs typeface="Arial" pitchFamily="34" charset="0"/>
              </a:rPr>
              <a:t>Resultado Acumulado</a:t>
            </a:r>
            <a:endParaRPr lang="pt-BR" sz="2200" b="1" dirty="0">
              <a:latin typeface="Arial" pitchFamily="34" charset="0"/>
              <a:cs typeface="Arial" pitchFamily="34" charset="0"/>
            </a:endParaRPr>
          </a:p>
        </p:txBody>
      </p:sp>
      <p:graphicFrame>
        <p:nvGraphicFramePr>
          <p:cNvPr id="14" name="Gráfico 13"/>
          <p:cNvGraphicFramePr/>
          <p:nvPr/>
        </p:nvGraphicFramePr>
        <p:xfrm>
          <a:off x="228600" y="1576137"/>
          <a:ext cx="8638675" cy="19130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Gráfico 15"/>
          <p:cNvGraphicFramePr/>
          <p:nvPr/>
        </p:nvGraphicFramePr>
        <p:xfrm>
          <a:off x="228601" y="4150895"/>
          <a:ext cx="8614610" cy="2263058"/>
        </p:xfrm>
        <a:graphic>
          <a:graphicData uri="http://schemas.openxmlformats.org/drawingml/2006/chart">
            <c:chart xmlns:c="http://schemas.openxmlformats.org/drawingml/2006/chart" xmlns:r="http://schemas.openxmlformats.org/officeDocument/2006/relationships" r:id="rId9"/>
          </a:graphicData>
        </a:graphic>
      </p:graphicFrame>
      <p:sp>
        <p:nvSpPr>
          <p:cNvPr id="17" name="CaixaDeTexto 16"/>
          <p:cNvSpPr txBox="1"/>
          <p:nvPr/>
        </p:nvSpPr>
        <p:spPr>
          <a:xfrm>
            <a:off x="7303168" y="1026852"/>
            <a:ext cx="1371600" cy="369332"/>
          </a:xfrm>
          <a:prstGeom prst="rect">
            <a:avLst/>
          </a:prstGeom>
          <a:noFill/>
        </p:spPr>
        <p:txBody>
          <a:bodyPr wrap="square" rtlCol="0">
            <a:spAutoFit/>
          </a:bodyPr>
          <a:lstStyle/>
          <a:p>
            <a:r>
              <a:rPr lang="pt-BR" b="1" dirty="0" smtClean="0"/>
              <a:t>R$ Milhões</a:t>
            </a:r>
            <a:endParaRPr lang="pt-BR" b="1" dirty="0"/>
          </a:p>
        </p:txBody>
      </p:sp>
    </p:spTree>
    <p:extLst>
      <p:ext uri="{BB962C8B-B14F-4D97-AF65-F5344CB8AC3E}">
        <p14:creationId xmlns:p14="http://schemas.microsoft.com/office/powerpoint/2010/main" val="34045093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14" grpId="0">
        <p:bldAsOne/>
      </p:bldGraphic>
      <p:bldGraphic spid="16" grpId="0">
        <p:bldAsOne/>
      </p:bldGraphic>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4240885812"/>
              </p:ext>
            </p:extLst>
          </p:nvPr>
        </p:nvGraphicFramePr>
        <p:xfrm>
          <a:off x="72008" y="433137"/>
          <a:ext cx="7195066" cy="66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2707104" y="1034717"/>
            <a:ext cx="3777917" cy="430887"/>
          </a:xfrm>
          <a:prstGeom prst="rect">
            <a:avLst/>
          </a:prstGeom>
          <a:noFill/>
        </p:spPr>
        <p:txBody>
          <a:bodyPr wrap="square" rtlCol="0">
            <a:spAutoFit/>
          </a:bodyPr>
          <a:lstStyle/>
          <a:p>
            <a:r>
              <a:rPr lang="pt-BR" sz="2200" b="1" dirty="0" smtClean="0">
                <a:latin typeface="Arial" pitchFamily="34" charset="0"/>
                <a:cs typeface="Arial" pitchFamily="34" charset="0"/>
              </a:rPr>
              <a:t>Resultado do Exercício</a:t>
            </a:r>
            <a:endParaRPr lang="pt-BR" sz="2200" b="1" dirty="0">
              <a:latin typeface="Arial" pitchFamily="34" charset="0"/>
              <a:cs typeface="Arial" pitchFamily="34" charset="0"/>
            </a:endParaRPr>
          </a:p>
        </p:txBody>
      </p:sp>
      <p:sp>
        <p:nvSpPr>
          <p:cNvPr id="10" name="CaixaDeTexto 9"/>
          <p:cNvSpPr txBox="1"/>
          <p:nvPr/>
        </p:nvSpPr>
        <p:spPr>
          <a:xfrm>
            <a:off x="2514601" y="3838075"/>
            <a:ext cx="3669631" cy="430887"/>
          </a:xfrm>
          <a:prstGeom prst="rect">
            <a:avLst/>
          </a:prstGeom>
          <a:noFill/>
        </p:spPr>
        <p:txBody>
          <a:bodyPr wrap="square" rtlCol="0">
            <a:spAutoFit/>
          </a:bodyPr>
          <a:lstStyle/>
          <a:p>
            <a:r>
              <a:rPr lang="pt-BR" sz="2200" b="1" dirty="0" smtClean="0">
                <a:latin typeface="Arial" pitchFamily="34" charset="0"/>
                <a:cs typeface="Arial" pitchFamily="34" charset="0"/>
              </a:rPr>
              <a:t>Resultado Acumulado</a:t>
            </a:r>
            <a:endParaRPr lang="pt-BR" sz="2200" b="1" dirty="0">
              <a:latin typeface="Arial" pitchFamily="34" charset="0"/>
              <a:cs typeface="Arial" pitchFamily="34" charset="0"/>
            </a:endParaRPr>
          </a:p>
        </p:txBody>
      </p:sp>
      <p:graphicFrame>
        <p:nvGraphicFramePr>
          <p:cNvPr id="7" name="Gráfico 6"/>
          <p:cNvGraphicFramePr/>
          <p:nvPr/>
        </p:nvGraphicFramePr>
        <p:xfrm>
          <a:off x="709862" y="1465604"/>
          <a:ext cx="7808495" cy="22160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Gráfico 7"/>
          <p:cNvGraphicFramePr/>
          <p:nvPr/>
        </p:nvGraphicFramePr>
        <p:xfrm>
          <a:off x="709863" y="4268962"/>
          <a:ext cx="7808494" cy="2165684"/>
        </p:xfrm>
        <a:graphic>
          <a:graphicData uri="http://schemas.openxmlformats.org/drawingml/2006/chart">
            <c:chart xmlns:c="http://schemas.openxmlformats.org/drawingml/2006/chart" xmlns:r="http://schemas.openxmlformats.org/officeDocument/2006/relationships" r:id="rId9"/>
          </a:graphicData>
        </a:graphic>
      </p:graphicFrame>
      <p:sp>
        <p:nvSpPr>
          <p:cNvPr id="11" name="CaixaDeTexto 10"/>
          <p:cNvSpPr txBox="1"/>
          <p:nvPr/>
        </p:nvSpPr>
        <p:spPr>
          <a:xfrm>
            <a:off x="7303168" y="1026852"/>
            <a:ext cx="1371600" cy="369332"/>
          </a:xfrm>
          <a:prstGeom prst="rect">
            <a:avLst/>
          </a:prstGeom>
          <a:noFill/>
        </p:spPr>
        <p:txBody>
          <a:bodyPr wrap="square" rtlCol="0">
            <a:spAutoFit/>
          </a:bodyPr>
          <a:lstStyle/>
          <a:p>
            <a:r>
              <a:rPr lang="pt-BR" b="1" dirty="0" smtClean="0"/>
              <a:t>R$ Milhões</a:t>
            </a:r>
            <a:endParaRPr lang="pt-BR" b="1" dirty="0"/>
          </a:p>
        </p:txBody>
      </p:sp>
    </p:spTree>
    <p:extLst>
      <p:ext uri="{BB962C8B-B14F-4D97-AF65-F5344CB8AC3E}">
        <p14:creationId xmlns:p14="http://schemas.microsoft.com/office/powerpoint/2010/main" val="7474701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7" grpId="0">
        <p:bldAsOne/>
      </p:bldGraphic>
      <p:bldGraphic spid="8" grpId="0">
        <p:bldAsOne/>
      </p:bldGraphic>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4002" y="1502725"/>
            <a:ext cx="3945516" cy="1134315"/>
          </a:xfrm>
        </p:spPr>
        <p:txBody>
          <a:bodyPr>
            <a:normAutofit/>
          </a:bodyPr>
          <a:lstStyle/>
          <a:p>
            <a:pPr algn="l"/>
            <a:r>
              <a:rPr lang="en-US" sz="2800" dirty="0" smtClean="0">
                <a:solidFill>
                  <a:schemeClr val="bg2"/>
                </a:solidFill>
              </a:rPr>
              <a:t>Obrigado</a:t>
            </a:r>
            <a:endParaRPr lang="en-US" sz="2800" dirty="0">
              <a:solidFill>
                <a:schemeClr val="bg2"/>
              </a:solidFill>
            </a:endParaRPr>
          </a:p>
        </p:txBody>
      </p:sp>
    </p:spTree>
    <p:extLst>
      <p:ext uri="{BB962C8B-B14F-4D97-AF65-F5344CB8AC3E}">
        <p14:creationId xmlns:p14="http://schemas.microsoft.com/office/powerpoint/2010/main" val="27806194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143000"/>
          </a:xfrm>
        </p:spPr>
        <p:txBody>
          <a:bodyPr>
            <a:normAutofit fontScale="90000"/>
          </a:bodyPr>
          <a:lstStyle/>
          <a:p>
            <a:r>
              <a:rPr lang="en-US" dirty="0" err="1" smtClean="0"/>
              <a:t>Simula</a:t>
            </a:r>
            <a:r>
              <a:rPr lang="en-US" dirty="0" err="1" smtClean="0"/>
              <a:t>ção</a:t>
            </a:r>
            <a:r>
              <a:rPr lang="en-US" dirty="0" smtClean="0"/>
              <a:t> de </a:t>
            </a:r>
            <a:r>
              <a:rPr lang="en-US" dirty="0" err="1" smtClean="0"/>
              <a:t>Fluxo</a:t>
            </a:r>
            <a:r>
              <a:rPr lang="en-US" dirty="0" smtClean="0"/>
              <a:t> de </a:t>
            </a:r>
            <a:r>
              <a:rPr lang="en-US" dirty="0" err="1" smtClean="0"/>
              <a:t>Caixa</a:t>
            </a:r>
            <a:r>
              <a:rPr lang="en-US" dirty="0" smtClean="0"/>
              <a:t> </a:t>
            </a:r>
            <a:br>
              <a:rPr lang="en-US" dirty="0" smtClean="0"/>
            </a:br>
            <a:r>
              <a:rPr lang="en-US" dirty="0" smtClean="0"/>
              <a:t>de Plano </a:t>
            </a:r>
            <a:r>
              <a:rPr lang="en-US" dirty="0" err="1" smtClean="0"/>
              <a:t>Maduro</a:t>
            </a:r>
            <a:endParaRPr lang="en-US" dirty="0"/>
          </a:p>
        </p:txBody>
      </p:sp>
      <p:pic>
        <p:nvPicPr>
          <p:cNvPr id="4" name="Content Placeholder 3"/>
          <p:cNvPicPr>
            <a:picLocks noGrp="1" noChangeAspect="1"/>
          </p:cNvPicPr>
          <p:nvPr>
            <p:ph idx="1"/>
          </p:nvPr>
        </p:nvPicPr>
        <p:blipFill>
          <a:blip r:embed="rId2"/>
          <a:srcRect t="14414" b="14414"/>
          <a:stretch>
            <a:fillRect/>
          </a:stretch>
        </p:blipFill>
        <p:spPr/>
      </p:pic>
    </p:spTree>
    <p:extLst>
      <p:ext uri="{BB962C8B-B14F-4D97-AF65-F5344CB8AC3E}">
        <p14:creationId xmlns:p14="http://schemas.microsoft.com/office/powerpoint/2010/main" val="22472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1963006807"/>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6"/>
          <p:cNvSpPr txBox="1"/>
          <p:nvPr/>
        </p:nvSpPr>
        <p:spPr>
          <a:xfrm>
            <a:off x="7303168" y="942109"/>
            <a:ext cx="1371600" cy="369332"/>
          </a:xfrm>
          <a:prstGeom prst="rect">
            <a:avLst/>
          </a:prstGeom>
          <a:noFill/>
        </p:spPr>
        <p:txBody>
          <a:bodyPr wrap="square" rtlCol="0">
            <a:spAutoFit/>
          </a:bodyPr>
          <a:lstStyle/>
          <a:p>
            <a:r>
              <a:rPr lang="pt-BR" b="1" dirty="0" smtClean="0"/>
              <a:t>R$ Milhões</a:t>
            </a:r>
            <a:endParaRPr lang="pt-BR" b="1" dirty="0"/>
          </a:p>
        </p:txBody>
      </p:sp>
      <p:graphicFrame>
        <p:nvGraphicFramePr>
          <p:cNvPr id="8" name="Gráfico 7"/>
          <p:cNvGraphicFramePr>
            <a:graphicFrameLocks/>
          </p:cNvGraphicFramePr>
          <p:nvPr>
            <p:extLst>
              <p:ext uri="{D42A27DB-BD31-4B8C-83A1-F6EECF244321}">
                <p14:modId xmlns:p14="http://schemas.microsoft.com/office/powerpoint/2010/main" val="3846825766"/>
              </p:ext>
            </p:extLst>
          </p:nvPr>
        </p:nvGraphicFramePr>
        <p:xfrm>
          <a:off x="3238500" y="4372303"/>
          <a:ext cx="5676899" cy="2451100"/>
        </p:xfrm>
        <a:graphic>
          <a:graphicData uri="http://schemas.openxmlformats.org/drawingml/2006/chart">
            <c:chart xmlns:c="http://schemas.openxmlformats.org/drawingml/2006/chart" xmlns:r="http://schemas.openxmlformats.org/officeDocument/2006/relationships" r:id="rId8"/>
          </a:graphicData>
        </a:graphic>
      </p:graphicFrame>
      <p:sp>
        <p:nvSpPr>
          <p:cNvPr id="6" name="Elipse 5"/>
          <p:cNvSpPr/>
          <p:nvPr/>
        </p:nvSpPr>
        <p:spPr>
          <a:xfrm>
            <a:off x="209550" y="3142694"/>
            <a:ext cx="1189609" cy="2840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b="1" dirty="0" smtClean="0"/>
              <a:t>Saldamento</a:t>
            </a:r>
            <a:endParaRPr lang="pt-BR" sz="1000" b="1" dirty="0"/>
          </a:p>
        </p:txBody>
      </p:sp>
      <p:cxnSp>
        <p:nvCxnSpPr>
          <p:cNvPr id="10" name="Conector de seta reta 9"/>
          <p:cNvCxnSpPr/>
          <p:nvPr/>
        </p:nvCxnSpPr>
        <p:spPr>
          <a:xfrm flipV="1">
            <a:off x="287044" y="3545150"/>
            <a:ext cx="0" cy="301840"/>
          </a:xfrm>
          <a:prstGeom prst="straightConnector1">
            <a:avLst/>
          </a:prstGeom>
          <a:ln>
            <a:solidFill>
              <a:srgbClr val="FF8603"/>
            </a:solidFill>
            <a:tailEnd type="arrow"/>
          </a:ln>
        </p:spPr>
        <p:style>
          <a:lnRef idx="2">
            <a:schemeClr val="accent1"/>
          </a:lnRef>
          <a:fillRef idx="0">
            <a:schemeClr val="accent1"/>
          </a:fillRef>
          <a:effectRef idx="1">
            <a:schemeClr val="accent1"/>
          </a:effectRef>
          <a:fontRef idx="minor">
            <a:schemeClr val="tx1"/>
          </a:fontRef>
        </p:style>
      </p:cxnSp>
      <p:sp>
        <p:nvSpPr>
          <p:cNvPr id="11" name="CaixaDeTexto 10"/>
          <p:cNvSpPr txBox="1"/>
          <p:nvPr/>
        </p:nvSpPr>
        <p:spPr>
          <a:xfrm>
            <a:off x="409298" y="3633542"/>
            <a:ext cx="790112" cy="246221"/>
          </a:xfrm>
          <a:prstGeom prst="rect">
            <a:avLst/>
          </a:prstGeom>
          <a:noFill/>
        </p:spPr>
        <p:txBody>
          <a:bodyPr wrap="square" rtlCol="0">
            <a:spAutoFit/>
          </a:bodyPr>
          <a:lstStyle/>
          <a:p>
            <a:r>
              <a:rPr lang="pt-BR" sz="1000" b="1" dirty="0" smtClean="0"/>
              <a:t>Migração</a:t>
            </a:r>
            <a:endParaRPr lang="pt-BR" sz="1000" b="1" dirty="0"/>
          </a:p>
        </p:txBody>
      </p:sp>
      <p:sp>
        <p:nvSpPr>
          <p:cNvPr id="12" name="Elipse 11"/>
          <p:cNvSpPr/>
          <p:nvPr/>
        </p:nvSpPr>
        <p:spPr>
          <a:xfrm>
            <a:off x="4726866" y="2531931"/>
            <a:ext cx="355107"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5507339" y="2528614"/>
            <a:ext cx="355107"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6306284" y="2520679"/>
            <a:ext cx="355107"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15" name="Conector de seta reta 14"/>
          <p:cNvCxnSpPr/>
          <p:nvPr/>
        </p:nvCxnSpPr>
        <p:spPr>
          <a:xfrm flipV="1">
            <a:off x="4923449" y="2840854"/>
            <a:ext cx="0" cy="301840"/>
          </a:xfrm>
          <a:prstGeom prst="straightConnector1">
            <a:avLst/>
          </a:prstGeom>
          <a:ln>
            <a:solidFill>
              <a:srgbClr val="FF8603"/>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9" name="Gráfico 8"/>
          <p:cNvGraphicFramePr>
            <a:graphicFrameLocks/>
          </p:cNvGraphicFramePr>
          <p:nvPr>
            <p:extLst>
              <p:ext uri="{D42A27DB-BD31-4B8C-83A1-F6EECF244321}">
                <p14:modId xmlns:p14="http://schemas.microsoft.com/office/powerpoint/2010/main" val="2036927353"/>
              </p:ext>
            </p:extLst>
          </p:nvPr>
        </p:nvGraphicFramePr>
        <p:xfrm>
          <a:off x="209550" y="1311441"/>
          <a:ext cx="8724900" cy="2717425"/>
        </p:xfrm>
        <a:graphic>
          <a:graphicData uri="http://schemas.openxmlformats.org/drawingml/2006/chart">
            <c:chart xmlns:c="http://schemas.openxmlformats.org/drawingml/2006/chart" xmlns:r="http://schemas.openxmlformats.org/officeDocument/2006/relationships" r:id="rId9"/>
          </a:graphicData>
        </a:graphic>
      </p:graphicFrame>
      <p:sp>
        <p:nvSpPr>
          <p:cNvPr id="5" name="CaixaDeTexto 4"/>
          <p:cNvSpPr txBox="1"/>
          <p:nvPr/>
        </p:nvSpPr>
        <p:spPr>
          <a:xfrm>
            <a:off x="209550" y="4033740"/>
            <a:ext cx="8724900" cy="369332"/>
          </a:xfrm>
          <a:prstGeom prst="rect">
            <a:avLst/>
          </a:prstGeom>
          <a:noFill/>
        </p:spPr>
        <p:txBody>
          <a:bodyPr wrap="square" rtlCol="0">
            <a:spAutoFit/>
          </a:bodyPr>
          <a:lstStyle/>
          <a:p>
            <a:r>
              <a:rPr lang="pt-BR" sz="900" dirty="0" smtClean="0">
                <a:solidFill>
                  <a:srgbClr val="FF0000"/>
                </a:solidFill>
              </a:rPr>
              <a:t>A informações com a fonte na cor vermelha são relativas ao RGPB do exercício.</a:t>
            </a:r>
          </a:p>
          <a:p>
            <a:r>
              <a:rPr lang="pt-BR" sz="900" dirty="0" smtClean="0">
                <a:solidFill>
                  <a:srgbClr val="0D4098"/>
                </a:solidFill>
              </a:rPr>
              <a:t>O processo de migração do REG/REPLAN para o REB foi aberto em 2002 e suspenso no mesmo ano por liminar. A operacionalização da migração ocorreu em 2006.</a:t>
            </a:r>
            <a:endParaRPr lang="pt-BR" sz="900" dirty="0">
              <a:solidFill>
                <a:srgbClr val="0D4098"/>
              </a:solidFill>
            </a:endParaRPr>
          </a:p>
        </p:txBody>
      </p:sp>
      <p:sp>
        <p:nvSpPr>
          <p:cNvPr id="2" name="CaixaDeTexto 1"/>
          <p:cNvSpPr txBox="1"/>
          <p:nvPr/>
        </p:nvSpPr>
        <p:spPr>
          <a:xfrm>
            <a:off x="1417631" y="2880106"/>
            <a:ext cx="494296" cy="215444"/>
          </a:xfrm>
          <a:prstGeom prst="rect">
            <a:avLst/>
          </a:prstGeom>
          <a:noFill/>
        </p:spPr>
        <p:txBody>
          <a:bodyPr wrap="square" rtlCol="0">
            <a:spAutoFit/>
          </a:bodyPr>
          <a:lstStyle/>
          <a:p>
            <a:r>
              <a:rPr lang="pt-BR" sz="800" dirty="0" smtClean="0">
                <a:solidFill>
                  <a:srgbClr val="FF0000"/>
                </a:solidFill>
              </a:rPr>
              <a:t>5.871</a:t>
            </a:r>
            <a:endParaRPr lang="pt-BR" sz="800" dirty="0">
              <a:solidFill>
                <a:srgbClr val="FF0000"/>
              </a:solidFill>
            </a:endParaRPr>
          </a:p>
        </p:txBody>
      </p:sp>
      <p:sp>
        <p:nvSpPr>
          <p:cNvPr id="16" name="CaixaDeTexto 15"/>
          <p:cNvSpPr txBox="1"/>
          <p:nvPr/>
        </p:nvSpPr>
        <p:spPr>
          <a:xfrm>
            <a:off x="2281231" y="2987828"/>
            <a:ext cx="494296" cy="215444"/>
          </a:xfrm>
          <a:prstGeom prst="rect">
            <a:avLst/>
          </a:prstGeom>
          <a:noFill/>
        </p:spPr>
        <p:txBody>
          <a:bodyPr wrap="square" rtlCol="0">
            <a:spAutoFit/>
          </a:bodyPr>
          <a:lstStyle/>
          <a:p>
            <a:r>
              <a:rPr lang="pt-BR" sz="800" dirty="0" smtClean="0">
                <a:solidFill>
                  <a:srgbClr val="FF0000"/>
                </a:solidFill>
              </a:rPr>
              <a:t>6.529</a:t>
            </a:r>
            <a:endParaRPr lang="pt-BR" sz="800" dirty="0">
              <a:solidFill>
                <a:srgbClr val="FF0000"/>
              </a:solidFill>
            </a:endParaRPr>
          </a:p>
        </p:txBody>
      </p:sp>
      <p:sp>
        <p:nvSpPr>
          <p:cNvPr id="17" name="CaixaDeTexto 16"/>
          <p:cNvSpPr txBox="1"/>
          <p:nvPr/>
        </p:nvSpPr>
        <p:spPr>
          <a:xfrm>
            <a:off x="2724727" y="2840854"/>
            <a:ext cx="494296" cy="215444"/>
          </a:xfrm>
          <a:prstGeom prst="rect">
            <a:avLst/>
          </a:prstGeom>
          <a:noFill/>
        </p:spPr>
        <p:txBody>
          <a:bodyPr wrap="square" rtlCol="0">
            <a:spAutoFit/>
          </a:bodyPr>
          <a:lstStyle/>
          <a:p>
            <a:r>
              <a:rPr lang="pt-BR" sz="800" dirty="0" smtClean="0">
                <a:solidFill>
                  <a:srgbClr val="FF0000"/>
                </a:solidFill>
              </a:rPr>
              <a:t>7.975</a:t>
            </a:r>
            <a:endParaRPr lang="pt-BR" sz="800" dirty="0">
              <a:solidFill>
                <a:srgbClr val="FF0000"/>
              </a:solidFill>
            </a:endParaRPr>
          </a:p>
        </p:txBody>
      </p:sp>
      <p:sp>
        <p:nvSpPr>
          <p:cNvPr id="18" name="CaixaDeTexto 17"/>
          <p:cNvSpPr txBox="1"/>
          <p:nvPr/>
        </p:nvSpPr>
        <p:spPr>
          <a:xfrm>
            <a:off x="5437744" y="3631546"/>
            <a:ext cx="494296" cy="215444"/>
          </a:xfrm>
          <a:prstGeom prst="rect">
            <a:avLst/>
          </a:prstGeom>
          <a:noFill/>
        </p:spPr>
        <p:txBody>
          <a:bodyPr wrap="square" rtlCol="0">
            <a:spAutoFit/>
          </a:bodyPr>
          <a:lstStyle/>
          <a:p>
            <a:r>
              <a:rPr lang="pt-BR" sz="800" dirty="0" smtClean="0">
                <a:solidFill>
                  <a:srgbClr val="FF0000"/>
                </a:solidFill>
              </a:rPr>
              <a:t>31.259</a:t>
            </a:r>
            <a:endParaRPr lang="pt-BR" sz="800" dirty="0">
              <a:solidFill>
                <a:srgbClr val="FF0000"/>
              </a:solidFill>
            </a:endParaRPr>
          </a:p>
        </p:txBody>
      </p:sp>
      <p:sp>
        <p:nvSpPr>
          <p:cNvPr id="19" name="CaixaDeTexto 18"/>
          <p:cNvSpPr txBox="1"/>
          <p:nvPr/>
        </p:nvSpPr>
        <p:spPr>
          <a:xfrm>
            <a:off x="6236689" y="2948576"/>
            <a:ext cx="494296" cy="215444"/>
          </a:xfrm>
          <a:prstGeom prst="rect">
            <a:avLst/>
          </a:prstGeom>
          <a:noFill/>
        </p:spPr>
        <p:txBody>
          <a:bodyPr wrap="square" rtlCol="0">
            <a:spAutoFit/>
          </a:bodyPr>
          <a:lstStyle/>
          <a:p>
            <a:r>
              <a:rPr lang="pt-BR" sz="800" dirty="0" smtClean="0">
                <a:solidFill>
                  <a:srgbClr val="FF0000"/>
                </a:solidFill>
              </a:rPr>
              <a:t>42.527</a:t>
            </a:r>
            <a:endParaRPr lang="pt-BR" sz="800" dirty="0">
              <a:solidFill>
                <a:srgbClr val="FF0000"/>
              </a:solidFill>
            </a:endParaRPr>
          </a:p>
        </p:txBody>
      </p:sp>
      <p:sp>
        <p:nvSpPr>
          <p:cNvPr id="20" name="CaixaDeTexto 19"/>
          <p:cNvSpPr txBox="1"/>
          <p:nvPr/>
        </p:nvSpPr>
        <p:spPr>
          <a:xfrm>
            <a:off x="6636237" y="3069293"/>
            <a:ext cx="494296" cy="215444"/>
          </a:xfrm>
          <a:prstGeom prst="rect">
            <a:avLst/>
          </a:prstGeom>
          <a:noFill/>
        </p:spPr>
        <p:txBody>
          <a:bodyPr wrap="square" rtlCol="0">
            <a:spAutoFit/>
          </a:bodyPr>
          <a:lstStyle/>
          <a:p>
            <a:r>
              <a:rPr lang="pt-BR" sz="800" dirty="0" smtClean="0">
                <a:solidFill>
                  <a:srgbClr val="FF0000"/>
                </a:solidFill>
              </a:rPr>
              <a:t>46.432</a:t>
            </a:r>
            <a:endParaRPr lang="pt-BR" sz="800" dirty="0">
              <a:solidFill>
                <a:srgbClr val="FF0000"/>
              </a:solidFill>
            </a:endParaRPr>
          </a:p>
        </p:txBody>
      </p:sp>
      <p:sp>
        <p:nvSpPr>
          <p:cNvPr id="21" name="CaixaDeTexto 20"/>
          <p:cNvSpPr txBox="1"/>
          <p:nvPr/>
        </p:nvSpPr>
        <p:spPr>
          <a:xfrm>
            <a:off x="7056020" y="2969009"/>
            <a:ext cx="494296" cy="215444"/>
          </a:xfrm>
          <a:prstGeom prst="rect">
            <a:avLst/>
          </a:prstGeom>
          <a:noFill/>
        </p:spPr>
        <p:txBody>
          <a:bodyPr wrap="square" rtlCol="0">
            <a:spAutoFit/>
          </a:bodyPr>
          <a:lstStyle/>
          <a:p>
            <a:r>
              <a:rPr lang="pt-BR" sz="800" dirty="0" smtClean="0">
                <a:solidFill>
                  <a:srgbClr val="FF0000"/>
                </a:solidFill>
              </a:rPr>
              <a:t>49.821</a:t>
            </a:r>
            <a:endParaRPr lang="pt-BR" sz="800" dirty="0">
              <a:solidFill>
                <a:srgbClr val="FF0000"/>
              </a:solidFill>
            </a:endParaRPr>
          </a:p>
        </p:txBody>
      </p:sp>
      <p:sp>
        <p:nvSpPr>
          <p:cNvPr id="22" name="CaixaDeTexto 21"/>
          <p:cNvSpPr txBox="1"/>
          <p:nvPr/>
        </p:nvSpPr>
        <p:spPr>
          <a:xfrm>
            <a:off x="7550316" y="3034972"/>
            <a:ext cx="494296" cy="215444"/>
          </a:xfrm>
          <a:prstGeom prst="rect">
            <a:avLst/>
          </a:prstGeom>
          <a:noFill/>
        </p:spPr>
        <p:txBody>
          <a:bodyPr wrap="square" rtlCol="0">
            <a:spAutoFit/>
          </a:bodyPr>
          <a:lstStyle/>
          <a:p>
            <a:r>
              <a:rPr lang="pt-BR" sz="800" dirty="0" smtClean="0">
                <a:solidFill>
                  <a:srgbClr val="FF0000"/>
                </a:solidFill>
              </a:rPr>
              <a:t>52.459</a:t>
            </a:r>
            <a:endParaRPr lang="pt-BR" sz="800" dirty="0">
              <a:solidFill>
                <a:srgbClr val="FF0000"/>
              </a:solidFill>
            </a:endParaRPr>
          </a:p>
        </p:txBody>
      </p:sp>
      <p:sp>
        <p:nvSpPr>
          <p:cNvPr id="23" name="CaixaDeTexto 22"/>
          <p:cNvSpPr txBox="1"/>
          <p:nvPr/>
        </p:nvSpPr>
        <p:spPr>
          <a:xfrm>
            <a:off x="7949864" y="3427607"/>
            <a:ext cx="494296" cy="215444"/>
          </a:xfrm>
          <a:prstGeom prst="rect">
            <a:avLst/>
          </a:prstGeom>
          <a:noFill/>
        </p:spPr>
        <p:txBody>
          <a:bodyPr wrap="square" rtlCol="0">
            <a:spAutoFit/>
          </a:bodyPr>
          <a:lstStyle/>
          <a:p>
            <a:r>
              <a:rPr lang="pt-BR" sz="800" dirty="0" smtClean="0">
                <a:solidFill>
                  <a:srgbClr val="FF0000"/>
                </a:solidFill>
              </a:rPr>
              <a:t>54.200</a:t>
            </a:r>
            <a:endParaRPr lang="pt-BR" sz="800" dirty="0">
              <a:solidFill>
                <a:srgbClr val="FF0000"/>
              </a:solidFill>
            </a:endParaRPr>
          </a:p>
        </p:txBody>
      </p:sp>
    </p:spTree>
    <p:extLst>
      <p:ext uri="{BB962C8B-B14F-4D97-AF65-F5344CB8AC3E}">
        <p14:creationId xmlns:p14="http://schemas.microsoft.com/office/powerpoint/2010/main" val="335798383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20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20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animBg="1"/>
      <p:bldP spid="11" grpId="0"/>
      <p:bldP spid="12" grpId="0" animBg="1"/>
      <p:bldP spid="13" grpId="0" animBg="1"/>
      <p:bldP spid="14" grpId="0" animBg="1"/>
      <p:bldGraphic spid="9" grpId="0" uiExpand="1">
        <p:bldSub>
          <a:bldChart bld="series"/>
        </p:bldSub>
      </p:bldGraphic>
      <p:bldP spid="5" grpId="0"/>
      <p:bldP spid="2" grpId="0"/>
      <p:bldP spid="16" grpId="0"/>
      <p:bldP spid="17" grpId="0"/>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p:cNvSpPr/>
          <p:nvPr/>
        </p:nvSpPr>
        <p:spPr>
          <a:xfrm>
            <a:off x="6267635" y="2725445"/>
            <a:ext cx="275208"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5450889" y="2725445"/>
            <a:ext cx="310719"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Elipse 2"/>
          <p:cNvSpPr/>
          <p:nvPr/>
        </p:nvSpPr>
        <p:spPr>
          <a:xfrm>
            <a:off x="4625266" y="2725445"/>
            <a:ext cx="355107" cy="2219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aphicFrame>
        <p:nvGraphicFramePr>
          <p:cNvPr id="4" name="Diagram 12"/>
          <p:cNvGraphicFramePr/>
          <p:nvPr>
            <p:extLst>
              <p:ext uri="{D42A27DB-BD31-4B8C-83A1-F6EECF244321}">
                <p14:modId xmlns:p14="http://schemas.microsoft.com/office/powerpoint/2010/main" val="3269650718"/>
              </p:ext>
            </p:extLst>
          </p:nvPr>
        </p:nvGraphicFramePr>
        <p:xfrm>
          <a:off x="72008" y="460080"/>
          <a:ext cx="6858181"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áfico 5"/>
          <p:cNvGraphicFramePr>
            <a:graphicFrameLocks/>
          </p:cNvGraphicFramePr>
          <p:nvPr>
            <p:extLst>
              <p:ext uri="{D42A27DB-BD31-4B8C-83A1-F6EECF244321}">
                <p14:modId xmlns:p14="http://schemas.microsoft.com/office/powerpoint/2010/main" val="477297355"/>
              </p:ext>
            </p:extLst>
          </p:nvPr>
        </p:nvGraphicFramePr>
        <p:xfrm>
          <a:off x="727969" y="4561490"/>
          <a:ext cx="8202289" cy="2176661"/>
        </p:xfrm>
        <a:graphic>
          <a:graphicData uri="http://schemas.openxmlformats.org/drawingml/2006/chart">
            <c:chart xmlns:c="http://schemas.openxmlformats.org/drawingml/2006/chart" xmlns:r="http://schemas.openxmlformats.org/officeDocument/2006/relationships" r:id="rId8"/>
          </a:graphicData>
        </a:graphic>
      </p:graphicFrame>
      <p:sp>
        <p:nvSpPr>
          <p:cNvPr id="12" name="Elipse 11"/>
          <p:cNvSpPr/>
          <p:nvPr/>
        </p:nvSpPr>
        <p:spPr>
          <a:xfrm>
            <a:off x="195308" y="3426780"/>
            <a:ext cx="1189609" cy="2840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b="1" dirty="0" smtClean="0"/>
              <a:t>Saldamento</a:t>
            </a:r>
            <a:endParaRPr lang="pt-BR" sz="1000" b="1" dirty="0"/>
          </a:p>
        </p:txBody>
      </p:sp>
      <p:cxnSp>
        <p:nvCxnSpPr>
          <p:cNvPr id="16" name="Conector de seta reta 15"/>
          <p:cNvCxnSpPr/>
          <p:nvPr/>
        </p:nvCxnSpPr>
        <p:spPr>
          <a:xfrm flipV="1">
            <a:off x="4802819" y="3028765"/>
            <a:ext cx="0" cy="301840"/>
          </a:xfrm>
          <a:prstGeom prst="straightConnector1">
            <a:avLst/>
          </a:prstGeom>
          <a:ln>
            <a:solidFill>
              <a:srgbClr val="FF8603"/>
            </a:solidFill>
            <a:tailEnd type="arrow"/>
          </a:ln>
        </p:spPr>
        <p:style>
          <a:lnRef idx="2">
            <a:schemeClr val="accent1"/>
          </a:lnRef>
          <a:fillRef idx="0">
            <a:schemeClr val="accent1"/>
          </a:fillRef>
          <a:effectRef idx="1">
            <a:schemeClr val="accent1"/>
          </a:effectRef>
          <a:fontRef idx="minor">
            <a:schemeClr val="tx1"/>
          </a:fontRef>
        </p:style>
      </p:cxnSp>
      <p:cxnSp>
        <p:nvCxnSpPr>
          <p:cNvPr id="17" name="Conector de seta reta 16"/>
          <p:cNvCxnSpPr/>
          <p:nvPr/>
        </p:nvCxnSpPr>
        <p:spPr>
          <a:xfrm flipV="1">
            <a:off x="287044" y="3846990"/>
            <a:ext cx="0" cy="301840"/>
          </a:xfrm>
          <a:prstGeom prst="straightConnector1">
            <a:avLst/>
          </a:prstGeom>
          <a:ln>
            <a:solidFill>
              <a:srgbClr val="FF8603"/>
            </a:solidFill>
            <a:tailEnd type="arrow"/>
          </a:ln>
        </p:spPr>
        <p:style>
          <a:lnRef idx="2">
            <a:schemeClr val="accent1"/>
          </a:lnRef>
          <a:fillRef idx="0">
            <a:schemeClr val="accent1"/>
          </a:fillRef>
          <a:effectRef idx="1">
            <a:schemeClr val="accent1"/>
          </a:effectRef>
          <a:fontRef idx="minor">
            <a:schemeClr val="tx1"/>
          </a:fontRef>
        </p:style>
      </p:cxnSp>
      <p:sp>
        <p:nvSpPr>
          <p:cNvPr id="18" name="CaixaDeTexto 17"/>
          <p:cNvSpPr txBox="1"/>
          <p:nvPr/>
        </p:nvSpPr>
        <p:spPr>
          <a:xfrm>
            <a:off x="395056" y="3902609"/>
            <a:ext cx="790112" cy="246221"/>
          </a:xfrm>
          <a:prstGeom prst="rect">
            <a:avLst/>
          </a:prstGeom>
          <a:noFill/>
        </p:spPr>
        <p:txBody>
          <a:bodyPr wrap="square" rtlCol="0">
            <a:spAutoFit/>
          </a:bodyPr>
          <a:lstStyle/>
          <a:p>
            <a:r>
              <a:rPr lang="pt-BR" sz="1000" b="1" dirty="0" smtClean="0"/>
              <a:t>Migração</a:t>
            </a:r>
            <a:endParaRPr lang="pt-BR" sz="1000" b="1" dirty="0"/>
          </a:p>
        </p:txBody>
      </p:sp>
      <p:sp>
        <p:nvSpPr>
          <p:cNvPr id="7" name="CaixaDeTexto 6"/>
          <p:cNvSpPr txBox="1"/>
          <p:nvPr/>
        </p:nvSpPr>
        <p:spPr>
          <a:xfrm>
            <a:off x="7303168" y="949191"/>
            <a:ext cx="1371600" cy="369332"/>
          </a:xfrm>
          <a:prstGeom prst="rect">
            <a:avLst/>
          </a:prstGeom>
          <a:noFill/>
        </p:spPr>
        <p:txBody>
          <a:bodyPr wrap="square" rtlCol="0">
            <a:spAutoFit/>
          </a:bodyPr>
          <a:lstStyle/>
          <a:p>
            <a:r>
              <a:rPr lang="pt-BR" b="1" dirty="0" smtClean="0"/>
              <a:t>R$ Milhões</a:t>
            </a:r>
            <a:endParaRPr lang="pt-BR" b="1" dirty="0"/>
          </a:p>
        </p:txBody>
      </p:sp>
      <p:graphicFrame>
        <p:nvGraphicFramePr>
          <p:cNvPr id="10" name="Gráfico 9"/>
          <p:cNvGraphicFramePr>
            <a:graphicFrameLocks/>
          </p:cNvGraphicFramePr>
          <p:nvPr>
            <p:extLst>
              <p:ext uri="{D42A27DB-BD31-4B8C-83A1-F6EECF244321}">
                <p14:modId xmlns:p14="http://schemas.microsoft.com/office/powerpoint/2010/main" val="557774869"/>
              </p:ext>
            </p:extLst>
          </p:nvPr>
        </p:nvGraphicFramePr>
        <p:xfrm>
          <a:off x="72008" y="1289272"/>
          <a:ext cx="8858250" cy="2922805"/>
        </p:xfrm>
        <a:graphic>
          <a:graphicData uri="http://schemas.openxmlformats.org/drawingml/2006/chart">
            <c:chart xmlns:c="http://schemas.openxmlformats.org/drawingml/2006/chart" xmlns:r="http://schemas.openxmlformats.org/officeDocument/2006/relationships" r:id="rId9"/>
          </a:graphicData>
        </a:graphic>
      </p:graphicFrame>
      <p:sp>
        <p:nvSpPr>
          <p:cNvPr id="15" name="CaixaDeTexto 14"/>
          <p:cNvSpPr txBox="1"/>
          <p:nvPr/>
        </p:nvSpPr>
        <p:spPr>
          <a:xfrm>
            <a:off x="2531727" y="3071963"/>
            <a:ext cx="494296" cy="215444"/>
          </a:xfrm>
          <a:prstGeom prst="rect">
            <a:avLst/>
          </a:prstGeom>
          <a:noFill/>
        </p:spPr>
        <p:txBody>
          <a:bodyPr wrap="square" rtlCol="0">
            <a:spAutoFit/>
          </a:bodyPr>
          <a:lstStyle/>
          <a:p>
            <a:r>
              <a:rPr lang="pt-BR" sz="800" dirty="0" smtClean="0">
                <a:solidFill>
                  <a:srgbClr val="FF0000"/>
                </a:solidFill>
              </a:rPr>
              <a:t>7.975</a:t>
            </a:r>
            <a:endParaRPr lang="pt-BR" sz="800" dirty="0">
              <a:solidFill>
                <a:srgbClr val="FF0000"/>
              </a:solidFill>
            </a:endParaRPr>
          </a:p>
        </p:txBody>
      </p:sp>
      <p:sp>
        <p:nvSpPr>
          <p:cNvPr id="19" name="CaixaDeTexto 18"/>
          <p:cNvSpPr txBox="1"/>
          <p:nvPr/>
        </p:nvSpPr>
        <p:spPr>
          <a:xfrm>
            <a:off x="5359100" y="3440488"/>
            <a:ext cx="494296" cy="215444"/>
          </a:xfrm>
          <a:prstGeom prst="rect">
            <a:avLst/>
          </a:prstGeom>
          <a:noFill/>
        </p:spPr>
        <p:txBody>
          <a:bodyPr wrap="square" rtlCol="0">
            <a:spAutoFit/>
          </a:bodyPr>
          <a:lstStyle/>
          <a:p>
            <a:r>
              <a:rPr lang="pt-BR" sz="800" dirty="0" smtClean="0">
                <a:solidFill>
                  <a:srgbClr val="FF0000"/>
                </a:solidFill>
              </a:rPr>
              <a:t>31.259</a:t>
            </a:r>
            <a:endParaRPr lang="pt-BR" sz="800" dirty="0">
              <a:solidFill>
                <a:srgbClr val="FF0000"/>
              </a:solidFill>
            </a:endParaRPr>
          </a:p>
        </p:txBody>
      </p:sp>
      <p:sp>
        <p:nvSpPr>
          <p:cNvPr id="20" name="CaixaDeTexto 19"/>
          <p:cNvSpPr txBox="1"/>
          <p:nvPr/>
        </p:nvSpPr>
        <p:spPr>
          <a:xfrm>
            <a:off x="5782983" y="3071963"/>
            <a:ext cx="494296" cy="215444"/>
          </a:xfrm>
          <a:prstGeom prst="rect">
            <a:avLst/>
          </a:prstGeom>
          <a:noFill/>
        </p:spPr>
        <p:txBody>
          <a:bodyPr wrap="square" rtlCol="0">
            <a:spAutoFit/>
          </a:bodyPr>
          <a:lstStyle/>
          <a:p>
            <a:r>
              <a:rPr lang="pt-BR" sz="800" dirty="0" smtClean="0">
                <a:solidFill>
                  <a:srgbClr val="FF0000"/>
                </a:solidFill>
              </a:rPr>
              <a:t>37.223</a:t>
            </a:r>
            <a:endParaRPr lang="pt-BR" sz="800" dirty="0">
              <a:solidFill>
                <a:srgbClr val="FF0000"/>
              </a:solidFill>
            </a:endParaRPr>
          </a:p>
        </p:txBody>
      </p:sp>
      <p:sp>
        <p:nvSpPr>
          <p:cNvPr id="21" name="CaixaDeTexto 20"/>
          <p:cNvSpPr txBox="1"/>
          <p:nvPr/>
        </p:nvSpPr>
        <p:spPr>
          <a:xfrm>
            <a:off x="6930189" y="3285094"/>
            <a:ext cx="494296" cy="215444"/>
          </a:xfrm>
          <a:prstGeom prst="rect">
            <a:avLst/>
          </a:prstGeom>
          <a:noFill/>
        </p:spPr>
        <p:txBody>
          <a:bodyPr wrap="square" rtlCol="0">
            <a:spAutoFit/>
          </a:bodyPr>
          <a:lstStyle/>
          <a:p>
            <a:r>
              <a:rPr lang="pt-BR" sz="800" dirty="0" smtClean="0">
                <a:solidFill>
                  <a:srgbClr val="FF0000"/>
                </a:solidFill>
              </a:rPr>
              <a:t>49.821</a:t>
            </a:r>
            <a:endParaRPr lang="pt-BR" sz="800" dirty="0">
              <a:solidFill>
                <a:srgbClr val="FF0000"/>
              </a:solidFill>
            </a:endParaRPr>
          </a:p>
        </p:txBody>
      </p:sp>
      <p:sp>
        <p:nvSpPr>
          <p:cNvPr id="22" name="CaixaDeTexto 21"/>
          <p:cNvSpPr txBox="1"/>
          <p:nvPr/>
        </p:nvSpPr>
        <p:spPr>
          <a:xfrm>
            <a:off x="7424485" y="3115161"/>
            <a:ext cx="494296" cy="215444"/>
          </a:xfrm>
          <a:prstGeom prst="rect">
            <a:avLst/>
          </a:prstGeom>
          <a:noFill/>
        </p:spPr>
        <p:txBody>
          <a:bodyPr wrap="square" rtlCol="0">
            <a:spAutoFit/>
          </a:bodyPr>
          <a:lstStyle/>
          <a:p>
            <a:r>
              <a:rPr lang="pt-BR" sz="800" dirty="0" smtClean="0">
                <a:solidFill>
                  <a:srgbClr val="FF0000"/>
                </a:solidFill>
              </a:rPr>
              <a:t>52.459</a:t>
            </a:r>
            <a:endParaRPr lang="pt-BR" sz="800" dirty="0">
              <a:solidFill>
                <a:srgbClr val="FF0000"/>
              </a:solidFill>
            </a:endParaRPr>
          </a:p>
        </p:txBody>
      </p:sp>
      <p:sp>
        <p:nvSpPr>
          <p:cNvPr id="23" name="CaixaDeTexto 22"/>
          <p:cNvSpPr txBox="1"/>
          <p:nvPr/>
        </p:nvSpPr>
        <p:spPr>
          <a:xfrm>
            <a:off x="7918781" y="3013305"/>
            <a:ext cx="494296" cy="215444"/>
          </a:xfrm>
          <a:prstGeom prst="rect">
            <a:avLst/>
          </a:prstGeom>
          <a:noFill/>
        </p:spPr>
        <p:txBody>
          <a:bodyPr wrap="square" rtlCol="0">
            <a:spAutoFit/>
          </a:bodyPr>
          <a:lstStyle/>
          <a:p>
            <a:r>
              <a:rPr lang="pt-BR" sz="800" dirty="0" smtClean="0">
                <a:solidFill>
                  <a:srgbClr val="FF0000"/>
                </a:solidFill>
              </a:rPr>
              <a:t>54.200</a:t>
            </a:r>
            <a:endParaRPr lang="pt-BR" sz="800" dirty="0">
              <a:solidFill>
                <a:srgbClr val="FF0000"/>
              </a:solidFill>
            </a:endParaRPr>
          </a:p>
        </p:txBody>
      </p:sp>
      <p:sp>
        <p:nvSpPr>
          <p:cNvPr id="24" name="CaixaDeTexto 23"/>
          <p:cNvSpPr txBox="1"/>
          <p:nvPr/>
        </p:nvSpPr>
        <p:spPr>
          <a:xfrm>
            <a:off x="72008" y="4228154"/>
            <a:ext cx="8724900" cy="369332"/>
          </a:xfrm>
          <a:prstGeom prst="rect">
            <a:avLst/>
          </a:prstGeom>
          <a:noFill/>
        </p:spPr>
        <p:txBody>
          <a:bodyPr wrap="square" rtlCol="0">
            <a:spAutoFit/>
          </a:bodyPr>
          <a:lstStyle/>
          <a:p>
            <a:r>
              <a:rPr lang="pt-BR" sz="900" dirty="0" smtClean="0">
                <a:solidFill>
                  <a:srgbClr val="FF0000"/>
                </a:solidFill>
              </a:rPr>
              <a:t>A informações com a fonte na cor vermelha são relativas ao RGPB do exercício.</a:t>
            </a:r>
          </a:p>
          <a:p>
            <a:r>
              <a:rPr lang="pt-BR" sz="900" dirty="0" smtClean="0">
                <a:solidFill>
                  <a:srgbClr val="0D4098"/>
                </a:solidFill>
              </a:rPr>
              <a:t>O processo de migração do REG/REPLAN para o REB foi aberto em 2002 e suspenso no mesmo ano por liminar. A operacionalização da migração ocorreu em 2006.</a:t>
            </a:r>
            <a:endParaRPr lang="pt-BR" sz="900" dirty="0">
              <a:solidFill>
                <a:srgbClr val="0D4098"/>
              </a:solidFill>
            </a:endParaRPr>
          </a:p>
        </p:txBody>
      </p:sp>
    </p:spTree>
    <p:extLst>
      <p:ext uri="{BB962C8B-B14F-4D97-AF65-F5344CB8AC3E}">
        <p14:creationId xmlns:p14="http://schemas.microsoft.com/office/powerpoint/2010/main" val="144384927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3" grpId="0" animBg="1"/>
      <p:bldGraphic spid="6" grpId="0">
        <p:bldAsOne/>
      </p:bldGraphic>
      <p:bldP spid="12" grpId="0" animBg="1"/>
      <p:bldP spid="18" grpId="0"/>
      <p:bldGraphic spid="10" grpId="0" uiExpand="1">
        <p:bldSub>
          <a:bldChart bld="series"/>
        </p:bldSub>
      </p:bldGraphic>
      <p:bldP spid="15"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ixaDeTexto 3"/>
          <p:cNvSpPr txBox="1">
            <a:spLocks noChangeArrowheads="1"/>
          </p:cNvSpPr>
          <p:nvPr/>
        </p:nvSpPr>
        <p:spPr bwMode="auto">
          <a:xfrm>
            <a:off x="179388" y="6313488"/>
            <a:ext cx="167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t-BR" altLang="pt-BR" sz="1100" b="1"/>
              <a:t>*Pelo INPC até DEZ/14</a:t>
            </a:r>
          </a:p>
        </p:txBody>
      </p:sp>
      <p:sp>
        <p:nvSpPr>
          <p:cNvPr id="48131" name="CaixaDeTexto 4"/>
          <p:cNvSpPr txBox="1">
            <a:spLocks noChangeArrowheads="1"/>
          </p:cNvSpPr>
          <p:nvPr/>
        </p:nvSpPr>
        <p:spPr bwMode="auto">
          <a:xfrm>
            <a:off x="5123054" y="1837294"/>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t-BR" altLang="pt-BR" sz="1400"/>
              <a:t>R$ Milhão</a:t>
            </a:r>
          </a:p>
        </p:txBody>
      </p:sp>
      <p:sp>
        <p:nvSpPr>
          <p:cNvPr id="14" name="Retângulo 13"/>
          <p:cNvSpPr/>
          <p:nvPr/>
        </p:nvSpPr>
        <p:spPr>
          <a:xfrm>
            <a:off x="-554379" y="648693"/>
            <a:ext cx="9153525" cy="963341"/>
          </a:xfrm>
          <a:prstGeom prst="rect">
            <a:avLst/>
          </a:prstGeom>
        </p:spPr>
        <p:txBody>
          <a:bodyPr>
            <a:spAutoFit/>
          </a:bodyPr>
          <a:lstStyle/>
          <a:p>
            <a:pPr algn="ctr" defTabSz="1244600">
              <a:lnSpc>
                <a:spcPct val="90000"/>
              </a:lnSpc>
              <a:spcAft>
                <a:spcPct val="35000"/>
              </a:spcAft>
              <a:defRPr/>
            </a:pP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ea typeface="+mn-ea"/>
                <a:cs typeface="Arial" pitchFamily="34" charset="0"/>
              </a:rPr>
              <a:t>Quais a fontes de </a:t>
            </a: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cs typeface="Arial" pitchFamily="34" charset="0"/>
              </a:rPr>
              <a:t>Custeio?</a:t>
            </a:r>
            <a:endPar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anose="020B0604020202020204" pitchFamily="34" charset="0"/>
              <a:ea typeface="+mn-ea"/>
              <a:cs typeface="Arial" pitchFamily="34" charset="0"/>
            </a:endParaRPr>
          </a:p>
          <a:p>
            <a:pPr algn="ctr" defTabSz="1244600">
              <a:lnSpc>
                <a:spcPct val="90000"/>
              </a:lnSpc>
              <a:spcAft>
                <a:spcPct val="35000"/>
              </a:spcAft>
              <a:defRPr/>
            </a:pPr>
            <a:r>
              <a:rPr lang="pt-B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ea typeface="+mn-ea"/>
                <a:cs typeface="Arial" pitchFamily="34" charset="0"/>
              </a:rPr>
              <a:t>Medidas de adequação dos planos de benefícios </a:t>
            </a:r>
          </a:p>
        </p:txBody>
      </p:sp>
      <p:sp>
        <p:nvSpPr>
          <p:cNvPr id="48133" name="Espaço Reservado para Número de Slide 2"/>
          <p:cNvSpPr>
            <a:spLocks noGrp="1"/>
          </p:cNvSpPr>
          <p:nvPr>
            <p:ph type="sldNum" sz="quarter" idx="12"/>
          </p:nvPr>
        </p:nvSpPr>
        <p:spPr bwMode="auto">
          <a:xfrm>
            <a:off x="6875463" y="63817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8F9C12F-7B25-4AFA-BC06-93749CD3ECBC}" type="slidenum">
              <a:rPr lang="pt-BR" altLang="pt-BR" smtClean="0">
                <a:solidFill>
                  <a:srgbClr val="002060"/>
                </a:solidFill>
              </a:rPr>
              <a:pPr eaLnBrk="1" hangingPunct="1">
                <a:defRPr/>
              </a:pPr>
              <a:t>6</a:t>
            </a:fld>
            <a:endParaRPr lang="pt-BR" altLang="pt-BR" smtClean="0">
              <a:solidFill>
                <a:srgbClr val="002060"/>
              </a:solidFill>
            </a:endParaRPr>
          </a:p>
        </p:txBody>
      </p:sp>
      <p:sp>
        <p:nvSpPr>
          <p:cNvPr id="9" name="Texto explicativo em seta para a esquerda 8"/>
          <p:cNvSpPr/>
          <p:nvPr/>
        </p:nvSpPr>
        <p:spPr>
          <a:xfrm>
            <a:off x="6113654" y="3488517"/>
            <a:ext cx="2914027" cy="1894905"/>
          </a:xfrm>
          <a:prstGeom prst="leftArrowCallout">
            <a:avLst>
              <a:gd name="adj1" fmla="val 20817"/>
              <a:gd name="adj2" fmla="val 25000"/>
              <a:gd name="adj3" fmla="val 25000"/>
              <a:gd name="adj4" fmla="val 79786"/>
            </a:avLst>
          </a:prstGeom>
          <a:ln/>
        </p:spPr>
        <p:style>
          <a:lnRef idx="0">
            <a:schemeClr val="accent6"/>
          </a:lnRef>
          <a:fillRef idx="3">
            <a:schemeClr val="accent6"/>
          </a:fillRef>
          <a:effectRef idx="3">
            <a:schemeClr val="accent6"/>
          </a:effectRef>
          <a:fontRef idx="minor">
            <a:schemeClr val="lt1"/>
          </a:fontRef>
        </p:style>
        <p:txBody>
          <a:bodyPr anchor="ctr"/>
          <a:lstStyle/>
          <a:p>
            <a:pPr marL="72000">
              <a:spcBef>
                <a:spcPts val="600"/>
              </a:spcBef>
              <a:defRPr/>
            </a:pPr>
            <a:r>
              <a:rPr lang="pt-BR" sz="1300" b="1" dirty="0">
                <a:solidFill>
                  <a:schemeClr val="bg1"/>
                </a:solidFill>
              </a:rPr>
              <a:t>Incentivo ao </a:t>
            </a:r>
            <a:r>
              <a:rPr lang="pt-BR" sz="1300" b="1" dirty="0" err="1">
                <a:solidFill>
                  <a:schemeClr val="bg1"/>
                </a:solidFill>
              </a:rPr>
              <a:t>saldamento</a:t>
            </a:r>
            <a:r>
              <a:rPr lang="pt-BR" sz="1300" b="1" dirty="0">
                <a:solidFill>
                  <a:schemeClr val="bg1"/>
                </a:solidFill>
              </a:rPr>
              <a:t>: 9% + 4%</a:t>
            </a:r>
          </a:p>
          <a:p>
            <a:pPr marL="72000">
              <a:spcBef>
                <a:spcPts val="600"/>
              </a:spcBef>
              <a:defRPr/>
            </a:pPr>
            <a:r>
              <a:rPr lang="pt-BR" sz="1300" b="1" dirty="0">
                <a:solidFill>
                  <a:schemeClr val="bg1"/>
                </a:solidFill>
              </a:rPr>
              <a:t>Reajuste real 2007: 3,54%</a:t>
            </a:r>
          </a:p>
          <a:p>
            <a:pPr marL="72000">
              <a:spcBef>
                <a:spcPts val="600"/>
              </a:spcBef>
              <a:defRPr/>
            </a:pPr>
            <a:r>
              <a:rPr lang="pt-BR" sz="1300" b="1" dirty="0">
                <a:solidFill>
                  <a:schemeClr val="bg1"/>
                </a:solidFill>
              </a:rPr>
              <a:t>Reajuste real 2008: 5,35%</a:t>
            </a:r>
          </a:p>
          <a:p>
            <a:pPr marL="72000">
              <a:spcBef>
                <a:spcPts val="600"/>
              </a:spcBef>
              <a:defRPr/>
            </a:pPr>
            <a:r>
              <a:rPr lang="pt-BR" sz="1300" b="1" dirty="0">
                <a:solidFill>
                  <a:schemeClr val="bg1"/>
                </a:solidFill>
              </a:rPr>
              <a:t>Reajuste real 2010: 1,08%</a:t>
            </a:r>
          </a:p>
          <a:p>
            <a:pPr marL="72000">
              <a:spcBef>
                <a:spcPts val="600"/>
              </a:spcBef>
              <a:defRPr/>
            </a:pPr>
            <a:r>
              <a:rPr lang="pt-BR" sz="1300" b="1" dirty="0">
                <a:solidFill>
                  <a:schemeClr val="bg1"/>
                </a:solidFill>
              </a:rPr>
              <a:t>Reajuste real 2011: 2,33%</a:t>
            </a:r>
          </a:p>
        </p:txBody>
      </p:sp>
      <p:sp>
        <p:nvSpPr>
          <p:cNvPr id="48137" name="CaixaDeTexto 2"/>
          <p:cNvSpPr txBox="1">
            <a:spLocks noChangeArrowheads="1"/>
          </p:cNvSpPr>
          <p:nvPr/>
        </p:nvSpPr>
        <p:spPr bwMode="auto">
          <a:xfrm>
            <a:off x="179388" y="6502400"/>
            <a:ext cx="198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pt-BR" altLang="pt-BR" sz="1400"/>
              <a:t>Fonte: GECOP/DIPEC</a:t>
            </a:r>
          </a:p>
        </p:txBody>
      </p:sp>
      <p:graphicFrame>
        <p:nvGraphicFramePr>
          <p:cNvPr id="2" name="Tabela 1"/>
          <p:cNvGraphicFramePr>
            <a:graphicFrameLocks noGrp="1"/>
          </p:cNvGraphicFramePr>
          <p:nvPr>
            <p:extLst>
              <p:ext uri="{D42A27DB-BD31-4B8C-83A1-F6EECF244321}">
                <p14:modId xmlns:p14="http://schemas.microsoft.com/office/powerpoint/2010/main" val="2818470776"/>
              </p:ext>
            </p:extLst>
          </p:nvPr>
        </p:nvGraphicFramePr>
        <p:xfrm>
          <a:off x="128588" y="2274029"/>
          <a:ext cx="5984875" cy="2700337"/>
        </p:xfrm>
        <a:graphic>
          <a:graphicData uri="http://schemas.openxmlformats.org/drawingml/2006/table">
            <a:tbl>
              <a:tblPr>
                <a:tableStyleId>{5C22544A-7EE6-4342-B048-85BDC9FD1C3A}</a:tableStyleId>
              </a:tblPr>
              <a:tblGrid>
                <a:gridCol w="3606330"/>
                <a:gridCol w="1087335"/>
                <a:gridCol w="1291210"/>
              </a:tblGrid>
              <a:tr h="456212">
                <a:tc>
                  <a:txBody>
                    <a:bodyPr/>
                    <a:lstStyle/>
                    <a:p>
                      <a:pPr algn="ctr" fontAlgn="ctr"/>
                      <a:r>
                        <a:rPr lang="pt-BR" sz="1300" b="1" u="none" strike="noStrike" dirty="0">
                          <a:solidFill>
                            <a:schemeClr val="bg1"/>
                          </a:solidFill>
                          <a:effectLst/>
                        </a:rPr>
                        <a:t>Adequação dos Planos</a:t>
                      </a:r>
                      <a:endParaRPr lang="pt-BR" sz="1300" b="1" i="0" u="none" strike="noStrike" dirty="0">
                        <a:solidFill>
                          <a:schemeClr val="bg1"/>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fontAlgn="b"/>
                      <a:r>
                        <a:rPr lang="pt-BR" sz="1300" b="1" u="none" strike="noStrike">
                          <a:solidFill>
                            <a:schemeClr val="bg1"/>
                          </a:solidFill>
                          <a:effectLst/>
                        </a:rPr>
                        <a:t>Valores </a:t>
                      </a:r>
                      <a:br>
                        <a:rPr lang="pt-BR" sz="1300" b="1" u="none" strike="noStrike">
                          <a:solidFill>
                            <a:schemeClr val="bg1"/>
                          </a:solidFill>
                          <a:effectLst/>
                        </a:rPr>
                      </a:br>
                      <a:r>
                        <a:rPr lang="pt-BR" sz="1300" b="1" u="none" strike="noStrike">
                          <a:solidFill>
                            <a:schemeClr val="bg1"/>
                          </a:solidFill>
                          <a:effectLst/>
                        </a:rPr>
                        <a:t>Nominais</a:t>
                      </a:r>
                      <a:endParaRPr lang="pt-BR" sz="1300" b="1" i="0" u="none" strike="noStrike">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ctr" fontAlgn="b"/>
                      <a:r>
                        <a:rPr lang="pt-BR" sz="1300" b="1" u="none" strike="noStrike" dirty="0">
                          <a:solidFill>
                            <a:schemeClr val="bg1"/>
                          </a:solidFill>
                          <a:effectLst/>
                        </a:rPr>
                        <a:t>Valores</a:t>
                      </a:r>
                      <a:br>
                        <a:rPr lang="pt-BR" sz="1300" b="1" u="none" strike="noStrike" dirty="0">
                          <a:solidFill>
                            <a:schemeClr val="bg1"/>
                          </a:solidFill>
                          <a:effectLst/>
                        </a:rPr>
                      </a:br>
                      <a:r>
                        <a:rPr lang="pt-BR" sz="1300" b="1" u="none" strike="noStrike" dirty="0">
                          <a:solidFill>
                            <a:schemeClr val="bg1"/>
                          </a:solidFill>
                          <a:effectLst/>
                        </a:rPr>
                        <a:t>Atualizados*</a:t>
                      </a:r>
                      <a:endParaRPr lang="pt-BR" sz="1300" b="1" i="0" u="none" strike="noStrike" dirty="0">
                        <a:solidFill>
                          <a:schemeClr val="bg1"/>
                        </a:solidFill>
                        <a:effectLst/>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r>
              <a:tr h="228106">
                <a:tc>
                  <a:txBody>
                    <a:bodyPr/>
                    <a:lstStyle/>
                    <a:p>
                      <a:pPr algn="l" fontAlgn="b"/>
                      <a:r>
                        <a:rPr lang="pt-BR" sz="1300" b="1" u="none" strike="noStrike" dirty="0">
                          <a:effectLst/>
                        </a:rPr>
                        <a:t>Retirada de Limite de idade (2006)</a:t>
                      </a:r>
                      <a:endParaRPr lang="pt-BR" sz="1300" b="1"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a:effectLst/>
                        </a:rPr>
                        <a:t>             3.715 </a:t>
                      </a:r>
                      <a:endParaRPr lang="pt-BR" sz="13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dirty="0">
                          <a:effectLst/>
                        </a:rPr>
                        <a:t>                  5.870 </a:t>
                      </a:r>
                      <a:endParaRPr lang="pt-BR" sz="13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106">
                <a:tc>
                  <a:txBody>
                    <a:bodyPr/>
                    <a:lstStyle/>
                    <a:p>
                      <a:pPr algn="l" fontAlgn="b"/>
                      <a:r>
                        <a:rPr lang="pt-BR" sz="1300" u="none" strike="noStrike" dirty="0">
                          <a:effectLst/>
                        </a:rPr>
                        <a:t> </a:t>
                      </a:r>
                      <a:endParaRPr lang="pt-BR" sz="1300" b="0"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106">
                <a:tc>
                  <a:txBody>
                    <a:bodyPr/>
                    <a:lstStyle/>
                    <a:p>
                      <a:pPr algn="l" fontAlgn="b"/>
                      <a:r>
                        <a:rPr lang="pt-BR" sz="1300" b="1" u="none" strike="noStrike" dirty="0">
                          <a:effectLst/>
                        </a:rPr>
                        <a:t>MEDIDAS DE PRUDÊNCIA</a:t>
                      </a:r>
                      <a:endParaRPr lang="pt-BR" sz="1300" b="1"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a:effectLst/>
                        </a:rPr>
                        <a:t>             4.492 </a:t>
                      </a:r>
                      <a:endParaRPr lang="pt-BR" sz="1300" b="1"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dirty="0">
                          <a:effectLst/>
                        </a:rPr>
                        <a:t>                  6.951 </a:t>
                      </a:r>
                      <a:endParaRPr lang="pt-BR" sz="13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106">
                <a:tc>
                  <a:txBody>
                    <a:bodyPr/>
                    <a:lstStyle/>
                    <a:p>
                      <a:pPr algn="l" fontAlgn="b"/>
                      <a:r>
                        <a:rPr lang="pt-BR" sz="1300" u="none" strike="noStrike" dirty="0">
                          <a:effectLst/>
                        </a:rPr>
                        <a:t> - Alterações de Tábuas (2006, 2007 e 2009)</a:t>
                      </a:r>
                      <a:endParaRPr lang="pt-BR" sz="1300" b="0" i="0" u="none" strike="noStrike" dirty="0">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dirty="0">
                          <a:effectLst/>
                        </a:rPr>
                        <a:t>             2.760 </a:t>
                      </a:r>
                      <a:endParaRPr lang="pt-BR" sz="13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4.280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106">
                <a:tc>
                  <a:txBody>
                    <a:bodyPr/>
                    <a:lstStyle/>
                    <a:p>
                      <a:pPr algn="l" fontAlgn="b"/>
                      <a:r>
                        <a:rPr lang="pt-BR" sz="1300" u="none" strike="noStrike">
                          <a:effectLst/>
                        </a:rPr>
                        <a:t> - Redução da taxa de juros (2007)</a:t>
                      </a:r>
                      <a:endParaRPr lang="pt-BR" sz="1300" b="0" i="0" u="none" strike="noStrike">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dirty="0">
                          <a:effectLst/>
                        </a:rPr>
                        <a:t>             1.644 </a:t>
                      </a:r>
                      <a:endParaRPr lang="pt-BR" sz="13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2.553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106">
                <a:tc>
                  <a:txBody>
                    <a:bodyPr/>
                    <a:lstStyle/>
                    <a:p>
                      <a:pPr algn="l" fontAlgn="b"/>
                      <a:r>
                        <a:rPr lang="pt-BR" sz="1300" u="none" strike="noStrike">
                          <a:effectLst/>
                        </a:rPr>
                        <a:t> - Método de Financiamento (2010)</a:t>
                      </a:r>
                      <a:endParaRPr lang="pt-BR" sz="1300" b="0" i="0" u="none" strike="noStrike">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dirty="0">
                          <a:effectLst/>
                        </a:rPr>
                        <a:t>                   88 </a:t>
                      </a:r>
                      <a:endParaRPr lang="pt-BR" sz="13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117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19">
                <a:tc>
                  <a:txBody>
                    <a:bodyPr/>
                    <a:lstStyle/>
                    <a:p>
                      <a:pPr algn="l" fontAlgn="b"/>
                      <a:r>
                        <a:rPr lang="pt-BR" sz="1300" u="none" strike="noStrike">
                          <a:effectLst/>
                        </a:rPr>
                        <a:t> </a:t>
                      </a:r>
                      <a:endParaRPr lang="pt-BR" sz="1300" b="0" i="0" u="none" strike="noStrike">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dirty="0">
                          <a:effectLst/>
                        </a:rPr>
                        <a:t> </a:t>
                      </a:r>
                      <a:endParaRPr lang="pt-BR" sz="13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1129">
                <a:tc>
                  <a:txBody>
                    <a:bodyPr/>
                    <a:lstStyle/>
                    <a:p>
                      <a:pPr algn="l" fontAlgn="b"/>
                      <a:r>
                        <a:rPr lang="pt-BR" sz="1300" b="1" u="none" strike="noStrike">
                          <a:effectLst/>
                        </a:rPr>
                        <a:t>Reajustes reais de benefícios saldados </a:t>
                      </a:r>
                      <a:endParaRPr lang="pt-BR" sz="1300" b="1" i="0" u="none" strike="noStrike">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dirty="0">
                          <a:effectLst/>
                        </a:rPr>
                        <a:t>             5.568 </a:t>
                      </a:r>
                      <a:endParaRPr lang="pt-BR" sz="13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b="1" u="none" strike="noStrike" dirty="0">
                          <a:effectLst/>
                        </a:rPr>
                        <a:t>                  8.206 </a:t>
                      </a:r>
                      <a:endParaRPr lang="pt-BR" sz="1300" b="1"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19">
                <a:tc>
                  <a:txBody>
                    <a:bodyPr/>
                    <a:lstStyle/>
                    <a:p>
                      <a:pPr algn="l" fontAlgn="b"/>
                      <a:r>
                        <a:rPr lang="pt-BR" sz="1300" u="none" strike="noStrike">
                          <a:effectLst/>
                        </a:rPr>
                        <a:t> </a:t>
                      </a:r>
                      <a:endParaRPr lang="pt-BR" sz="1300" b="0" i="0" u="none" strike="noStrike">
                        <a:solidFill>
                          <a:srgbClr val="000000"/>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dirty="0">
                          <a:effectLst/>
                        </a:rPr>
                        <a:t> </a:t>
                      </a:r>
                      <a:endParaRPr lang="pt-BR" sz="13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300" u="none" strike="noStrike">
                          <a:effectLst/>
                        </a:rPr>
                        <a:t> </a:t>
                      </a:r>
                      <a:endParaRPr lang="pt-BR" sz="1300" b="0" i="0" u="none" strike="noStrike">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19">
                <a:tc>
                  <a:txBody>
                    <a:bodyPr/>
                    <a:lstStyle/>
                    <a:p>
                      <a:pPr algn="ctr" fontAlgn="ctr"/>
                      <a:r>
                        <a:rPr lang="pt-BR" sz="1300" b="1" u="none" strike="noStrike">
                          <a:solidFill>
                            <a:schemeClr val="bg1"/>
                          </a:solidFill>
                          <a:effectLst/>
                        </a:rPr>
                        <a:t>Total</a:t>
                      </a:r>
                      <a:endParaRPr lang="pt-BR" sz="1300" b="1" i="0" u="none" strike="noStrike">
                        <a:solidFill>
                          <a:schemeClr val="bg1"/>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l" fontAlgn="b"/>
                      <a:r>
                        <a:rPr lang="pt-BR" sz="1300" b="1" u="none" strike="noStrike" dirty="0">
                          <a:solidFill>
                            <a:schemeClr val="bg1"/>
                          </a:solidFill>
                          <a:effectLst/>
                        </a:rPr>
                        <a:t>           13.774 </a:t>
                      </a:r>
                      <a:endParaRPr lang="pt-BR" sz="13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c>
                  <a:txBody>
                    <a:bodyPr/>
                    <a:lstStyle/>
                    <a:p>
                      <a:pPr algn="l" fontAlgn="b"/>
                      <a:r>
                        <a:rPr lang="pt-BR" sz="1300" b="1" u="none" strike="noStrike" dirty="0">
                          <a:solidFill>
                            <a:schemeClr val="bg1"/>
                          </a:solidFill>
                          <a:effectLst/>
                        </a:rPr>
                        <a:t>                21.028 </a:t>
                      </a:r>
                      <a:endParaRPr lang="pt-BR" sz="1300" b="1" i="0" u="none" strike="noStrike" dirty="0">
                        <a:solidFill>
                          <a:schemeClr val="bg1"/>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0000"/>
                        <a:lumOff val="40000"/>
                      </a:schemeClr>
                    </a:solidFill>
                  </a:tcPr>
                </a:tc>
              </a:tr>
            </a:tbl>
          </a:graphicData>
        </a:graphic>
      </p:graphicFrame>
    </p:spTree>
    <p:extLst>
      <p:ext uri="{BB962C8B-B14F-4D97-AF65-F5344CB8AC3E}">
        <p14:creationId xmlns:p14="http://schemas.microsoft.com/office/powerpoint/2010/main" val="398747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972221240"/>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8108" y="1311442"/>
            <a:ext cx="8590582" cy="5324535"/>
          </a:xfrm>
          <a:prstGeom prst="rect">
            <a:avLst/>
          </a:prstGeom>
          <a:noFill/>
        </p:spPr>
        <p:txBody>
          <a:bodyPr wrap="square" rtlCol="0">
            <a:spAutoFit/>
          </a:bodyPr>
          <a:lstStyle/>
          <a:p>
            <a:r>
              <a:rPr lang="pt-BR" sz="2000" i="1" dirty="0" smtClean="0">
                <a:solidFill>
                  <a:srgbClr val="0D4098"/>
                </a:solidFill>
              </a:rPr>
              <a:t>Quais foram as fontes de custeio das mudanças e ajustes promovidos nos planos?</a:t>
            </a:r>
          </a:p>
          <a:p>
            <a:endParaRPr lang="pt-BR" sz="2000" b="1" u="sng" dirty="0" smtClean="0"/>
          </a:p>
          <a:p>
            <a:r>
              <a:rPr lang="pt-BR" sz="2000" b="1" u="sng" dirty="0" smtClean="0"/>
              <a:t>Dados </a:t>
            </a:r>
            <a:r>
              <a:rPr lang="pt-BR" sz="2000" b="1" u="sng" dirty="0"/>
              <a:t>das Notas Explicativas - REG/REPLAN:</a:t>
            </a:r>
          </a:p>
          <a:p>
            <a:endParaRPr lang="pt-BR" sz="2000" dirty="0"/>
          </a:p>
          <a:p>
            <a:r>
              <a:rPr lang="pt-BR" sz="2000" b="1" dirty="0"/>
              <a:t>2003</a:t>
            </a:r>
            <a:r>
              <a:rPr lang="pt-BR" sz="2000" dirty="0"/>
              <a:t> - Constituição do Fundo </a:t>
            </a:r>
            <a:r>
              <a:rPr lang="pt-BR" sz="2000" dirty="0" err="1"/>
              <a:t>Previdencial</a:t>
            </a:r>
            <a:r>
              <a:rPr lang="pt-BR" sz="2000" dirty="0"/>
              <a:t> para Ajuste dos Planos no total de </a:t>
            </a:r>
            <a:r>
              <a:rPr lang="pt-BR" sz="2000" dirty="0" err="1"/>
              <a:t>R</a:t>
            </a:r>
            <a:r>
              <a:rPr lang="pt-BR" sz="2000" dirty="0"/>
              <a:t>$ 3.211 milhões. O fundo foi composto por </a:t>
            </a:r>
            <a:r>
              <a:rPr lang="pt-BR" sz="2000" dirty="0" err="1"/>
              <a:t>R</a:t>
            </a:r>
            <a:r>
              <a:rPr lang="pt-BR" sz="2000" dirty="0"/>
              <a:t>$ 2.770 milhões referentes a valor recebido da dívida da </a:t>
            </a:r>
            <a:r>
              <a:rPr lang="pt-BR" sz="2000" dirty="0" smtClean="0"/>
              <a:t>CAIXA de 1977, </a:t>
            </a:r>
            <a:r>
              <a:rPr lang="pt-BR" sz="2000" dirty="0"/>
              <a:t>pelo resultado do REG/REPLAN no valor de </a:t>
            </a:r>
            <a:r>
              <a:rPr lang="pt-BR" sz="2000" dirty="0" err="1"/>
              <a:t>R</a:t>
            </a:r>
            <a:r>
              <a:rPr lang="pt-BR" sz="2000" dirty="0"/>
              <a:t>$ 218 milhões e pela atualização pela meta atuarial de </a:t>
            </a:r>
            <a:r>
              <a:rPr lang="pt-BR" sz="2000" dirty="0" err="1"/>
              <a:t>R</a:t>
            </a:r>
            <a:r>
              <a:rPr lang="pt-BR" sz="2000" dirty="0"/>
              <a:t>$ 223 milhões.</a:t>
            </a:r>
          </a:p>
          <a:p>
            <a:endParaRPr lang="pt-BR" sz="2000" dirty="0"/>
          </a:p>
          <a:p>
            <a:r>
              <a:rPr lang="pt-BR" sz="2000" b="1" dirty="0"/>
              <a:t>2004</a:t>
            </a:r>
            <a:r>
              <a:rPr lang="pt-BR" sz="2000" dirty="0"/>
              <a:t> - O resultado do REG/REPLAN no valor de </a:t>
            </a:r>
            <a:r>
              <a:rPr lang="pt-BR" sz="2000" dirty="0" err="1"/>
              <a:t>R</a:t>
            </a:r>
            <a:r>
              <a:rPr lang="pt-BR" sz="2000" dirty="0"/>
              <a:t>$ 1.755 milhões foi incorporado ao Fundo </a:t>
            </a:r>
            <a:r>
              <a:rPr lang="pt-BR" sz="2000" dirty="0" err="1"/>
              <a:t>Previdencial</a:t>
            </a:r>
            <a:r>
              <a:rPr lang="pt-BR" sz="2000" dirty="0"/>
              <a:t> para Ajuste dos Planos. O referido fundo também foi atualizado pela meta atuarial no valor de </a:t>
            </a:r>
            <a:r>
              <a:rPr lang="pt-BR" sz="2000" dirty="0" err="1"/>
              <a:t>R</a:t>
            </a:r>
            <a:r>
              <a:rPr lang="pt-BR" sz="2000" dirty="0"/>
              <a:t>$ 399 milhões.</a:t>
            </a:r>
          </a:p>
          <a:p>
            <a:endParaRPr lang="pt-BR" sz="2000" dirty="0"/>
          </a:p>
          <a:p>
            <a:r>
              <a:rPr lang="pt-BR" sz="2000" b="1" dirty="0"/>
              <a:t>2005</a:t>
            </a:r>
            <a:r>
              <a:rPr lang="pt-BR" sz="2000" dirty="0"/>
              <a:t> - O resultado do REG/REPLAN no valor de </a:t>
            </a:r>
            <a:r>
              <a:rPr lang="pt-BR" sz="2000" dirty="0" err="1"/>
              <a:t>R</a:t>
            </a:r>
            <a:r>
              <a:rPr lang="pt-BR" sz="2000" dirty="0"/>
              <a:t>$ 516 milhões foi incorporado ao Fundo </a:t>
            </a:r>
            <a:r>
              <a:rPr lang="pt-BR" sz="2000" dirty="0" err="1"/>
              <a:t>Previdencial</a:t>
            </a:r>
            <a:r>
              <a:rPr lang="pt-BR" sz="2000" dirty="0"/>
              <a:t> para Ajuste dos Planos. O referido fundo também foi atualizado pela meta atuarial no valor de </a:t>
            </a:r>
            <a:r>
              <a:rPr lang="pt-BR" sz="2000" dirty="0" err="1"/>
              <a:t>R</a:t>
            </a:r>
            <a:r>
              <a:rPr lang="pt-BR" sz="2000" dirty="0"/>
              <a:t>$ 605 milhões.</a:t>
            </a:r>
          </a:p>
          <a:p>
            <a:endParaRPr lang="pt-BR" sz="2000" dirty="0"/>
          </a:p>
        </p:txBody>
      </p:sp>
    </p:spTree>
    <p:extLst>
      <p:ext uri="{BB962C8B-B14F-4D97-AF65-F5344CB8AC3E}">
        <p14:creationId xmlns:p14="http://schemas.microsoft.com/office/powerpoint/2010/main" val="11342484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3934449374"/>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8108" y="1311442"/>
            <a:ext cx="8590582" cy="4401205"/>
          </a:xfrm>
          <a:prstGeom prst="rect">
            <a:avLst/>
          </a:prstGeom>
          <a:noFill/>
        </p:spPr>
        <p:txBody>
          <a:bodyPr wrap="square" rtlCol="0">
            <a:spAutoFit/>
          </a:bodyPr>
          <a:lstStyle/>
          <a:p>
            <a:r>
              <a:rPr lang="pt-BR" sz="2000" b="1" u="sng" dirty="0" smtClean="0"/>
              <a:t>Dados </a:t>
            </a:r>
            <a:r>
              <a:rPr lang="pt-BR" sz="2000" b="1" u="sng" dirty="0"/>
              <a:t>das Notas Explicativas - REG/REPLAN</a:t>
            </a:r>
            <a:r>
              <a:rPr lang="pt-BR" sz="2000" b="1" u="sng" dirty="0" smtClean="0"/>
              <a:t>:</a:t>
            </a:r>
            <a:endParaRPr lang="pt-BR" sz="2000" dirty="0"/>
          </a:p>
          <a:p>
            <a:endParaRPr lang="pt-BR" sz="2000" b="1" dirty="0" smtClean="0"/>
          </a:p>
          <a:p>
            <a:endParaRPr lang="pt-BR" sz="2000" b="1" dirty="0"/>
          </a:p>
          <a:p>
            <a:r>
              <a:rPr lang="pt-BR" sz="2000" b="1" dirty="0" smtClean="0"/>
              <a:t>2006</a:t>
            </a:r>
            <a:r>
              <a:rPr lang="pt-BR" sz="2000" dirty="0" smtClean="0"/>
              <a:t> </a:t>
            </a:r>
            <a:r>
              <a:rPr lang="pt-BR" sz="2000" dirty="0"/>
              <a:t>- O Fundo para Ajuste dos Planos foi utilizado para custear a retirada do limite de idade de 55 anos para concessão de benefícios no valor de </a:t>
            </a:r>
            <a:r>
              <a:rPr lang="pt-BR" sz="2000" dirty="0" err="1"/>
              <a:t>R</a:t>
            </a:r>
            <a:r>
              <a:rPr lang="pt-BR" sz="2000" dirty="0"/>
              <a:t>$ 3.715 milhões, e adequação da tábua de sobrevivência AT-49 para AT-83 M&amp;F agravada em dois anos no valor de </a:t>
            </a:r>
            <a:r>
              <a:rPr lang="pt-BR" sz="2000" dirty="0" err="1"/>
              <a:t>R</a:t>
            </a:r>
            <a:r>
              <a:rPr lang="pt-BR" sz="2000" dirty="0"/>
              <a:t>$ 897 milhões. O saldo residual foi segregado entre as modalidades saldada e não saldada. Após a segregação patrimonial, foram utilizados na modalidade saldada, </a:t>
            </a:r>
            <a:r>
              <a:rPr lang="pt-BR" sz="2000" dirty="0" err="1"/>
              <a:t>R</a:t>
            </a:r>
            <a:r>
              <a:rPr lang="pt-BR" sz="2000" dirty="0"/>
              <a:t>$ 1.257 milhões e </a:t>
            </a:r>
            <a:r>
              <a:rPr lang="pt-BR" sz="2000" dirty="0" err="1"/>
              <a:t>R</a:t>
            </a:r>
            <a:r>
              <a:rPr lang="pt-BR" sz="2000" dirty="0"/>
              <a:t>$ 137 milhões relativos, respectivamente, aos 10,79% e 4% de reajuste de benefício em virtude de incentivo ao </a:t>
            </a:r>
            <a:r>
              <a:rPr lang="pt-BR" sz="2000" dirty="0" err="1"/>
              <a:t>saldamento</a:t>
            </a:r>
            <a:r>
              <a:rPr lang="pt-BR" sz="2000" dirty="0"/>
              <a:t>. O Fundo para revisão de benefício acumulou </a:t>
            </a:r>
            <a:r>
              <a:rPr lang="pt-BR" sz="2000" dirty="0" err="1"/>
              <a:t>R</a:t>
            </a:r>
            <a:r>
              <a:rPr lang="pt-BR" sz="2000" dirty="0"/>
              <a:t>$ 556 milhões (50%), que foram suficientes para revisão dos benefícios em 3,54% em janeiro de 2007.</a:t>
            </a:r>
          </a:p>
          <a:p>
            <a:endParaRPr lang="pt-BR" sz="2000" dirty="0"/>
          </a:p>
        </p:txBody>
      </p:sp>
    </p:spTree>
    <p:extLst>
      <p:ext uri="{BB962C8B-B14F-4D97-AF65-F5344CB8AC3E}">
        <p14:creationId xmlns:p14="http://schemas.microsoft.com/office/powerpoint/2010/main" val="2480294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2"/>
          <p:cNvGraphicFramePr/>
          <p:nvPr>
            <p:extLst>
              <p:ext uri="{D42A27DB-BD31-4B8C-83A1-F6EECF244321}">
                <p14:modId xmlns:p14="http://schemas.microsoft.com/office/powerpoint/2010/main" val="2530212311"/>
              </p:ext>
            </p:extLst>
          </p:nvPr>
        </p:nvGraphicFramePr>
        <p:xfrm>
          <a:off x="0" y="433136"/>
          <a:ext cx="7195066"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238108" y="1311442"/>
            <a:ext cx="8590582" cy="4708981"/>
          </a:xfrm>
          <a:prstGeom prst="rect">
            <a:avLst/>
          </a:prstGeom>
          <a:noFill/>
        </p:spPr>
        <p:txBody>
          <a:bodyPr wrap="square" rtlCol="0">
            <a:spAutoFit/>
          </a:bodyPr>
          <a:lstStyle/>
          <a:p>
            <a:r>
              <a:rPr lang="pt-BR" sz="2000" b="1" u="sng" dirty="0" smtClean="0"/>
              <a:t>Dados </a:t>
            </a:r>
            <a:r>
              <a:rPr lang="pt-BR" sz="2000" b="1" u="sng" dirty="0"/>
              <a:t>das Notas Explicativas - REG/REPLAN</a:t>
            </a:r>
            <a:r>
              <a:rPr lang="pt-BR" sz="2000" b="1" u="sng" dirty="0" smtClean="0"/>
              <a:t>:</a:t>
            </a:r>
            <a:endParaRPr lang="pt-BR" sz="2000" dirty="0"/>
          </a:p>
          <a:p>
            <a:endParaRPr lang="pt-BR" sz="2000" dirty="0"/>
          </a:p>
          <a:p>
            <a:endParaRPr lang="pt-BR" sz="2000" b="1" dirty="0" smtClean="0"/>
          </a:p>
          <a:p>
            <a:r>
              <a:rPr lang="pt-BR" sz="2000" b="1" dirty="0" smtClean="0"/>
              <a:t>2007</a:t>
            </a:r>
            <a:r>
              <a:rPr lang="pt-BR" sz="2000" dirty="0" smtClean="0"/>
              <a:t> </a:t>
            </a:r>
            <a:r>
              <a:rPr lang="pt-BR" sz="2000" dirty="0"/>
              <a:t>- O resultado do REG/REPLAN Saldado foi deficitário em </a:t>
            </a:r>
            <a:r>
              <a:rPr lang="pt-BR" sz="2000" dirty="0" err="1"/>
              <a:t>R</a:t>
            </a:r>
            <a:r>
              <a:rPr lang="pt-BR" sz="2000" dirty="0"/>
              <a:t>$ 428 milhões principalmente pelo </a:t>
            </a:r>
            <a:r>
              <a:rPr lang="pt-BR" sz="2000" dirty="0" err="1"/>
              <a:t>desagravamento</a:t>
            </a:r>
            <a:r>
              <a:rPr lang="pt-BR" sz="2000" dirty="0"/>
              <a:t> da tábua biométrica AT-83 M&amp;F e à redução da taxa de juros para 5,5%. O resultado foi equacionado com recursos do Fundo para Revisão do Benefício Saldado, conforme art. 116 do regulamento do plano. O Fundo para revisão de benefício acumulou </a:t>
            </a:r>
            <a:r>
              <a:rPr lang="pt-BR" sz="2000" dirty="0" err="1"/>
              <a:t>R</a:t>
            </a:r>
            <a:r>
              <a:rPr lang="pt-BR" sz="2000" dirty="0"/>
              <a:t>$ 987 milhões (50%), que foram suficientes para revisão dos benefícios em 5,35% em 2008.</a:t>
            </a:r>
          </a:p>
          <a:p>
            <a:endParaRPr lang="pt-BR" sz="2000" dirty="0"/>
          </a:p>
          <a:p>
            <a:r>
              <a:rPr lang="pt-BR" sz="2000" b="1" dirty="0"/>
              <a:t>2008</a:t>
            </a:r>
            <a:r>
              <a:rPr lang="pt-BR" sz="2000" dirty="0"/>
              <a:t> - Houve reabertura da adesão ao </a:t>
            </a:r>
            <a:r>
              <a:rPr lang="pt-BR" sz="2000" dirty="0" err="1"/>
              <a:t>saldamento</a:t>
            </a:r>
            <a:r>
              <a:rPr lang="pt-BR" sz="2000" dirty="0"/>
              <a:t> com regras idênticas às praticadas no exercício de 2006, portanto houve movimentação de recursos entre os planos de benefícios. Resultado deficitário, no exercício, em função dos impactos da crise financeira mundial nas aplicações em renda variável.</a:t>
            </a:r>
          </a:p>
          <a:p>
            <a:endParaRPr lang="pt-BR" sz="2000" dirty="0"/>
          </a:p>
        </p:txBody>
      </p:sp>
    </p:spTree>
    <p:extLst>
      <p:ext uri="{BB962C8B-B14F-4D97-AF65-F5344CB8AC3E}">
        <p14:creationId xmlns:p14="http://schemas.microsoft.com/office/powerpoint/2010/main" val="1711650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UNCEF">
    <a:dk1>
      <a:srgbClr val="00458E"/>
    </a:dk1>
    <a:lt1>
      <a:srgbClr val="FFFFFF"/>
    </a:lt1>
    <a:dk2>
      <a:srgbClr val="00458E"/>
    </a:dk2>
    <a:lt2>
      <a:srgbClr val="FFFFFF"/>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EB891B"/>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FUNCEF">
    <a:dk1>
      <a:srgbClr val="00458E"/>
    </a:dk1>
    <a:lt1>
      <a:srgbClr val="FFFFFF"/>
    </a:lt1>
    <a:dk2>
      <a:srgbClr val="00458E"/>
    </a:dk2>
    <a:lt2>
      <a:srgbClr val="FFFFFF"/>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EB891B"/>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1406</TotalTime>
  <Words>2832</Words>
  <Application>Microsoft Macintosh PowerPoint</Application>
  <PresentationFormat>On-screen Show (4:3)</PresentationFormat>
  <Paragraphs>591</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Resultados FUNCEF Inclui os efeitos do Fundo Carteira Ativa II e do Fundo para Ajustes Futuros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Principais impactos nos Resultados 2014</vt:lpstr>
      <vt:lpstr>Principais Investimentos</vt:lpstr>
      <vt:lpstr>Principais Investimentos</vt:lpstr>
      <vt:lpstr>Principais Investimentos</vt:lpstr>
      <vt:lpstr>Principais Investimentos</vt:lpstr>
      <vt:lpstr>PowerPoint Presentation</vt:lpstr>
      <vt:lpstr>PowerPoint Presentation</vt:lpstr>
      <vt:lpstr>PowerPoint Presentation</vt:lpstr>
      <vt:lpstr>PowerPoint Presentation</vt:lpstr>
      <vt:lpstr>Contencioso Jurídico</vt:lpstr>
      <vt:lpstr>PowerPoint Presentation</vt:lpstr>
      <vt:lpstr>Contencioso Jurídico</vt:lpstr>
      <vt:lpstr>PowerPoint Presentation</vt:lpstr>
      <vt:lpstr>PowerPoint Presentation</vt:lpstr>
      <vt:lpstr>PowerPoint Presentation</vt:lpstr>
      <vt:lpstr>PowerPoint Presentation</vt:lpstr>
      <vt:lpstr>Obrigado</vt:lpstr>
      <vt:lpstr>Simulação de Fluxo de Caixa  de Plano Maduro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IMAC-BD-01</dc:creator>
  <cp:lastModifiedBy>Max Mauran Pantoja da Costa</cp:lastModifiedBy>
  <cp:revision>45</cp:revision>
  <cp:lastPrinted>2015-10-30T20:39:04Z</cp:lastPrinted>
  <dcterms:created xsi:type="dcterms:W3CDTF">2015-06-05T21:49:35Z</dcterms:created>
  <dcterms:modified xsi:type="dcterms:W3CDTF">2015-11-07T12:31:40Z</dcterms:modified>
</cp:coreProperties>
</file>